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tags/tag30.xml" ContentType="application/vnd.openxmlformats-officedocument.presentationml.tags+xml"/>
  <Override PartName="/ppt/notesSlides/notesSlide11.xml" ContentType="application/vnd.openxmlformats-officedocument.presentationml.notesSlide+xml"/>
  <Override PartName="/ppt/tags/tag31.xml" ContentType="application/vnd.openxmlformats-officedocument.presentationml.tags+xml"/>
  <Override PartName="/ppt/notesSlides/notesSlide12.xml" ContentType="application/vnd.openxmlformats-officedocument.presentationml.notesSlide+xml"/>
  <Override PartName="/ppt/tags/tag32.xml" ContentType="application/vnd.openxmlformats-officedocument.presentationml.tags+xml"/>
  <Override PartName="/ppt/notesSlides/notesSlide13.xml" ContentType="application/vnd.openxmlformats-officedocument.presentationml.notesSlide+xml"/>
  <Override PartName="/ppt/tags/tag33.xml" ContentType="application/vnd.openxmlformats-officedocument.presentationml.tags+xml"/>
  <Override PartName="/ppt/notesSlides/notesSlide1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5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  <p:sldMasterId id="2147483732" r:id="rId2"/>
    <p:sldMasterId id="2147483667" r:id="rId3"/>
  </p:sldMasterIdLst>
  <p:notesMasterIdLst>
    <p:notesMasterId r:id="rId33"/>
  </p:notesMasterIdLst>
  <p:handoutMasterIdLst>
    <p:handoutMasterId r:id="rId34"/>
  </p:handoutMasterIdLst>
  <p:sldIdLst>
    <p:sldId id="260" r:id="rId4"/>
    <p:sldId id="262" r:id="rId5"/>
    <p:sldId id="270" r:id="rId6"/>
    <p:sldId id="271" r:id="rId7"/>
    <p:sldId id="272" r:id="rId8"/>
    <p:sldId id="281" r:id="rId9"/>
    <p:sldId id="273" r:id="rId10"/>
    <p:sldId id="274" r:id="rId11"/>
    <p:sldId id="300" r:id="rId12"/>
    <p:sldId id="275" r:id="rId13"/>
    <p:sldId id="276" r:id="rId14"/>
    <p:sldId id="277" r:id="rId15"/>
    <p:sldId id="282" r:id="rId16"/>
    <p:sldId id="283" r:id="rId17"/>
    <p:sldId id="284" r:id="rId18"/>
    <p:sldId id="285" r:id="rId19"/>
    <p:sldId id="288" r:id="rId20"/>
    <p:sldId id="286" r:id="rId21"/>
    <p:sldId id="291" r:id="rId22"/>
    <p:sldId id="289" r:id="rId23"/>
    <p:sldId id="290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</p:sldIdLst>
  <p:sldSz cx="9144000" cy="6858000" type="screen4x3"/>
  <p:notesSz cx="7010400" cy="9296400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44D"/>
    <a:srgbClr val="D71E4C"/>
    <a:srgbClr val="008C99"/>
    <a:srgbClr val="50A5AB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6" autoAdjust="0"/>
    <p:restoredTop sz="94614" autoAdjust="0"/>
  </p:normalViewPr>
  <p:slideViewPr>
    <p:cSldViewPr snapToGrid="0">
      <p:cViewPr varScale="1">
        <p:scale>
          <a:sx n="105" d="100"/>
          <a:sy n="105" d="100"/>
        </p:scale>
        <p:origin x="19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4032" y="10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gs" Target="tags/tag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468E72-8AEE-4776-8EC2-8F14C1583EEA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E35FF8-FB14-4879-9BC3-604A38BAED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643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D2E51A-2061-4AC9-BA02-AAC57C58C28B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0579D2-C235-4ED6-AECE-F4AE1A05BE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17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579D2-C235-4ED6-AECE-F4AE1A05BE8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03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50-99MME had 3.7x</a:t>
            </a:r>
            <a:r>
              <a:rPr lang="en-US" baseline="0" dirty="0" smtClean="0"/>
              <a:t> risk of death, &gt;100MME 8.9x risk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579D2-C235-4ED6-AECE-F4AE1A05BE8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668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50-99MME had 3.7x</a:t>
            </a:r>
            <a:r>
              <a:rPr lang="en-US" baseline="0" dirty="0" smtClean="0"/>
              <a:t> risk of death, &gt;100MME 8.9x risk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579D2-C235-4ED6-AECE-F4AE1A05BE8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426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50-99MME had 3.7x</a:t>
            </a:r>
            <a:r>
              <a:rPr lang="en-US" baseline="0" dirty="0" smtClean="0"/>
              <a:t> risk of death, &gt;100MME 8.9x risk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579D2-C235-4ED6-AECE-F4AE1A05BE8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30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50-99MME had 3.7x</a:t>
            </a:r>
            <a:r>
              <a:rPr lang="en-US" baseline="0" dirty="0" smtClean="0"/>
              <a:t> risk of death, &gt;100MME 8.9x risk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579D2-C235-4ED6-AECE-F4AE1A05BE8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8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Reviewed</a:t>
            </a:r>
            <a:r>
              <a:rPr lang="en-US" baseline="0" dirty="0" smtClean="0"/>
              <a:t> your State PMP Aware program is critical. They are not going to tell you all their meds.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579D2-C235-4ED6-AECE-F4AE1A05BE8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24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Classic interaction:  “I need a refill.”</a:t>
            </a:r>
            <a:r>
              <a:rPr lang="en-US" baseline="0" dirty="0" smtClean="0"/>
              <a:t>  Later, “These ain’t doing me any good.”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579D2-C235-4ED6-AECE-F4AE1A05BE8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99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579D2-C235-4ED6-AECE-F4AE1A05BE8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277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happened?  With decreasing prescriptions folks have turned to street heroin and fentanyl.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579D2-C235-4ED6-AECE-F4AE1A05BE8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703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love this definition.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579D2-C235-4ED6-AECE-F4AE1A05BE8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637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really common presentation to our clinic.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579D2-C235-4ED6-AECE-F4AE1A05BE8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486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most common mistake</a:t>
            </a:r>
            <a:r>
              <a:rPr lang="en-US" baseline="0" dirty="0" smtClean="0"/>
              <a:t> clinicians make.  Don’t get the cart in front of the course.  They jump ahead to fixing pain without finding the cause of the pain.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579D2-C235-4ED6-AECE-F4AE1A05BE8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277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</a:t>
            </a:r>
            <a:r>
              <a:rPr lang="en-US" baseline="0" dirty="0" smtClean="0"/>
              <a:t> this chronic inflammatory arthritis pain?  Is this nociceptive pain?  Is this neuropathic pain?  I this somatization?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579D2-C235-4ED6-AECE-F4AE1A05BE8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279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50-99MME had 3.7x</a:t>
            </a:r>
            <a:r>
              <a:rPr lang="en-US" baseline="0" dirty="0" smtClean="0"/>
              <a:t> risk of death, &gt;100MME 8.9x risk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579D2-C235-4ED6-AECE-F4AE1A05BE8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40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50-99MME had 3.7x</a:t>
            </a:r>
            <a:r>
              <a:rPr lang="en-US" baseline="0" dirty="0" smtClean="0"/>
              <a:t> risk of death, &gt;100MME 8.9x risk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579D2-C235-4ED6-AECE-F4AE1A05BE8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78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3047587"/>
            <a:ext cx="8038213" cy="59093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36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3682638"/>
            <a:ext cx="8038214" cy="48013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E67D1-ACDD-0B4B-BF05-226691905E67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555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41" y="-1"/>
            <a:ext cx="6109392" cy="6445957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"/>
            <a:ext cx="9144000" cy="10738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28337" y="1197461"/>
            <a:ext cx="3454832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550941" y="1197461"/>
            <a:ext cx="3454832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28805" y="1767688"/>
            <a:ext cx="3454400" cy="2232406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>
              <a:buFontTx/>
              <a:buBlip>
                <a:blip r:embed="rId4"/>
              </a:buBlip>
              <a:defRPr>
                <a:solidFill>
                  <a:srgbClr val="1C344D"/>
                </a:solidFill>
              </a:defRPr>
            </a:lvl1pPr>
            <a:lvl2pPr marL="685800" indent="-228600">
              <a:buFontTx/>
              <a:buBlip>
                <a:blip r:embed="rId5"/>
              </a:buBlip>
              <a:defRPr>
                <a:solidFill>
                  <a:srgbClr val="1C344D"/>
                </a:solidFill>
              </a:defRPr>
            </a:lvl2pPr>
            <a:lvl3pPr marL="1143000" indent="-228600">
              <a:buFontTx/>
              <a:buBlip>
                <a:blip r:embed="rId6"/>
              </a:buBlip>
              <a:defRPr>
                <a:solidFill>
                  <a:srgbClr val="1C344D"/>
                </a:solidFill>
              </a:defRPr>
            </a:lvl3pPr>
            <a:lvl4pPr marL="1600200" indent="-228600">
              <a:buFontTx/>
              <a:buBlip>
                <a:blip r:embed="rId7"/>
              </a:buBlip>
              <a:defRPr>
                <a:solidFill>
                  <a:srgbClr val="1C344D"/>
                </a:solidFill>
              </a:defRPr>
            </a:lvl4pPr>
            <a:lvl5pPr marL="2057400" indent="-228600">
              <a:buFontTx/>
              <a:buBlip>
                <a:blip r:embed="rId4"/>
              </a:buBlip>
              <a:defRPr>
                <a:solidFill>
                  <a:srgbClr val="1C344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550941" y="1767688"/>
            <a:ext cx="3454400" cy="2232406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>
              <a:buFontTx/>
              <a:buBlip>
                <a:blip r:embed="rId4"/>
              </a:buBlip>
              <a:defRPr>
                <a:solidFill>
                  <a:srgbClr val="1C344D"/>
                </a:solidFill>
              </a:defRPr>
            </a:lvl1pPr>
            <a:lvl2pPr marL="685800" indent="-228600">
              <a:buFontTx/>
              <a:buBlip>
                <a:blip r:embed="rId5"/>
              </a:buBlip>
              <a:defRPr>
                <a:solidFill>
                  <a:srgbClr val="1C344D"/>
                </a:solidFill>
              </a:defRPr>
            </a:lvl2pPr>
            <a:lvl3pPr marL="1143000" indent="-228600">
              <a:buFontTx/>
              <a:buBlip>
                <a:blip r:embed="rId6"/>
              </a:buBlip>
              <a:defRPr>
                <a:solidFill>
                  <a:srgbClr val="1C344D"/>
                </a:solidFill>
              </a:defRPr>
            </a:lvl3pPr>
            <a:lvl4pPr marL="1600200" indent="-228600">
              <a:buFontTx/>
              <a:buBlip>
                <a:blip r:embed="rId7"/>
              </a:buBlip>
              <a:defRPr>
                <a:solidFill>
                  <a:srgbClr val="1C344D"/>
                </a:solidFill>
              </a:defRPr>
            </a:lvl4pPr>
            <a:lvl5pPr marL="2057400" indent="-228600">
              <a:buFontTx/>
              <a:buBlip>
                <a:blip r:embed="rId4"/>
              </a:buBlip>
              <a:defRPr>
                <a:solidFill>
                  <a:srgbClr val="1C344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0716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663267"/>
            <a:ext cx="2057400" cy="194733"/>
          </a:xfrm>
          <a:prstGeom prst="rect">
            <a:avLst/>
          </a:prstGeom>
        </p:spPr>
        <p:txBody>
          <a:bodyPr/>
          <a:lstStyle/>
          <a:p>
            <a:fld id="{4ADE67D1-ACDD-0B4B-BF05-226691905E67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417103"/>
            <a:ext cx="3804355" cy="1089529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36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US" dirty="0" smtClean="0"/>
              <a:t>text </a:t>
            </a:r>
            <a:r>
              <a:rPr lang="en-US" dirty="0"/>
              <a:t>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2547179"/>
            <a:ext cx="3804356" cy="48013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832576" y="1417103"/>
            <a:ext cx="3804355" cy="1089529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36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832576" y="2547179"/>
            <a:ext cx="3804356" cy="48013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0" y="3071056"/>
            <a:ext cx="3804355" cy="2232406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>
              <a:buFontTx/>
              <a:buBlip>
                <a:blip r:embed="rId3"/>
              </a:buBlip>
              <a:defRPr>
                <a:solidFill>
                  <a:srgbClr val="1C344D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rgbClr val="1C344D"/>
                </a:solidFill>
              </a:defRPr>
            </a:lvl2pPr>
            <a:lvl3pPr marL="1143000" indent="-228600">
              <a:buFontTx/>
              <a:buBlip>
                <a:blip r:embed="rId5"/>
              </a:buBlip>
              <a:defRPr>
                <a:solidFill>
                  <a:srgbClr val="1C344D"/>
                </a:solidFill>
              </a:defRPr>
            </a:lvl3pPr>
            <a:lvl4pPr marL="1600200" indent="-228600">
              <a:buFontTx/>
              <a:buBlip>
                <a:blip r:embed="rId6"/>
              </a:buBlip>
              <a:defRPr>
                <a:solidFill>
                  <a:srgbClr val="1C344D"/>
                </a:solidFill>
              </a:defRPr>
            </a:lvl4pPr>
            <a:lvl5pPr marL="2057400" indent="-228600">
              <a:buFontTx/>
              <a:buBlip>
                <a:blip r:embed="rId3"/>
              </a:buBlip>
              <a:defRPr>
                <a:solidFill>
                  <a:srgbClr val="1C344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832576" y="3071056"/>
            <a:ext cx="3804355" cy="2232406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>
              <a:buFontTx/>
              <a:buBlip>
                <a:blip r:embed="rId3"/>
              </a:buBlip>
              <a:defRPr>
                <a:solidFill>
                  <a:srgbClr val="1C344D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rgbClr val="1C344D"/>
                </a:solidFill>
              </a:defRPr>
            </a:lvl2pPr>
            <a:lvl3pPr marL="1143000" indent="-228600">
              <a:buFontTx/>
              <a:buBlip>
                <a:blip r:embed="rId5"/>
              </a:buBlip>
              <a:defRPr>
                <a:solidFill>
                  <a:srgbClr val="1C344D"/>
                </a:solidFill>
              </a:defRPr>
            </a:lvl3pPr>
            <a:lvl4pPr marL="1600200" indent="-228600">
              <a:buFontTx/>
              <a:buBlip>
                <a:blip r:embed="rId6"/>
              </a:buBlip>
              <a:defRPr>
                <a:solidFill>
                  <a:srgbClr val="1C344D"/>
                </a:solidFill>
              </a:defRPr>
            </a:lvl4pPr>
            <a:lvl5pPr marL="2057400" indent="-228600">
              <a:buFontTx/>
              <a:buBlip>
                <a:blip r:embed="rId3"/>
              </a:buBlip>
              <a:defRPr>
                <a:solidFill>
                  <a:srgbClr val="1C344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ADE67D1-ACDD-0B4B-BF05-226691905E67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3110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E67D1-ACDD-0B4B-BF05-226691905E67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1437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3047587"/>
            <a:ext cx="8038213" cy="59093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36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3682638"/>
            <a:ext cx="8038214" cy="48013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E67D1-ACDD-0B4B-BF05-226691905E67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774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417103"/>
            <a:ext cx="3804355" cy="1089529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36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US" dirty="0" smtClean="0"/>
              <a:t>text </a:t>
            </a:r>
            <a:r>
              <a:rPr lang="en-US" dirty="0"/>
              <a:t>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2533532"/>
            <a:ext cx="3804356" cy="48013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832576" y="1417103"/>
            <a:ext cx="3804355" cy="1089529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36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832576" y="2533532"/>
            <a:ext cx="3804356" cy="48013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0" y="3057409"/>
            <a:ext cx="3804355" cy="2232406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>
              <a:buFontTx/>
              <a:buBlip>
                <a:blip r:embed="rId3"/>
              </a:buBlip>
              <a:defRPr>
                <a:solidFill>
                  <a:srgbClr val="1C344D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rgbClr val="1C344D"/>
                </a:solidFill>
              </a:defRPr>
            </a:lvl2pPr>
            <a:lvl3pPr marL="1143000" indent="-228600">
              <a:buFontTx/>
              <a:buBlip>
                <a:blip r:embed="rId5"/>
              </a:buBlip>
              <a:defRPr>
                <a:solidFill>
                  <a:srgbClr val="1C344D"/>
                </a:solidFill>
              </a:defRPr>
            </a:lvl3pPr>
            <a:lvl4pPr marL="1600200" indent="-228600">
              <a:buFontTx/>
              <a:buBlip>
                <a:blip r:embed="rId6"/>
              </a:buBlip>
              <a:defRPr>
                <a:solidFill>
                  <a:srgbClr val="1C344D"/>
                </a:solidFill>
              </a:defRPr>
            </a:lvl4pPr>
            <a:lvl5pPr marL="2057400" indent="-228600">
              <a:buFontTx/>
              <a:buBlip>
                <a:blip r:embed="rId3"/>
              </a:buBlip>
              <a:defRPr>
                <a:solidFill>
                  <a:srgbClr val="1C344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832576" y="3057409"/>
            <a:ext cx="3804355" cy="2232406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>
              <a:buFontTx/>
              <a:buBlip>
                <a:blip r:embed="rId3"/>
              </a:buBlip>
              <a:defRPr>
                <a:solidFill>
                  <a:srgbClr val="1C344D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rgbClr val="1C344D"/>
                </a:solidFill>
              </a:defRPr>
            </a:lvl2pPr>
            <a:lvl3pPr marL="1143000" indent="-228600">
              <a:buFontTx/>
              <a:buBlip>
                <a:blip r:embed="rId5"/>
              </a:buBlip>
              <a:defRPr>
                <a:solidFill>
                  <a:srgbClr val="1C344D"/>
                </a:solidFill>
              </a:defRPr>
            </a:lvl3pPr>
            <a:lvl4pPr marL="1600200" indent="-228600">
              <a:buFontTx/>
              <a:buBlip>
                <a:blip r:embed="rId6"/>
              </a:buBlip>
              <a:defRPr>
                <a:solidFill>
                  <a:srgbClr val="1C344D"/>
                </a:solidFill>
              </a:defRPr>
            </a:lvl4pPr>
            <a:lvl5pPr marL="2057400" indent="-228600">
              <a:buFontTx/>
              <a:buBlip>
                <a:blip r:embed="rId3"/>
              </a:buBlip>
              <a:defRPr>
                <a:solidFill>
                  <a:srgbClr val="1C344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88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E67D1-ACDD-0B4B-BF05-226691905E67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2650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"/>
            <a:ext cx="9144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28804" y="1233377"/>
            <a:ext cx="8866339" cy="1844608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>
              <a:buFontTx/>
              <a:buBlip>
                <a:blip r:embed="rId3"/>
              </a:buBlip>
              <a:defRPr>
                <a:solidFill>
                  <a:srgbClr val="1C344D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rgbClr val="1C344D"/>
                </a:solidFill>
              </a:defRPr>
            </a:lvl2pPr>
            <a:lvl3pPr marL="1143000" indent="-228600">
              <a:buFontTx/>
              <a:buBlip>
                <a:blip r:embed="rId5"/>
              </a:buBlip>
              <a:defRPr>
                <a:solidFill>
                  <a:srgbClr val="1C344D"/>
                </a:solidFill>
              </a:defRPr>
            </a:lvl3pPr>
            <a:lvl4pPr marL="1600200" indent="-228600">
              <a:buFontTx/>
              <a:buBlip>
                <a:blip r:embed="rId6"/>
              </a:buBlip>
              <a:defRPr>
                <a:solidFill>
                  <a:srgbClr val="1C344D"/>
                </a:solidFill>
              </a:defRPr>
            </a:lvl4pPr>
            <a:lvl5pPr marL="2057400" indent="-228600">
              <a:buFontTx/>
              <a:buBlip>
                <a:blip r:embed="rId3"/>
              </a:buBlip>
              <a:defRPr>
                <a:solidFill>
                  <a:srgbClr val="1C344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9144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>
          <a:xfrm>
            <a:off x="7086600" y="6663267"/>
            <a:ext cx="2057400" cy="194733"/>
          </a:xfrm>
          <a:prstGeom prst="rect">
            <a:avLst/>
          </a:prstGeom>
        </p:spPr>
        <p:txBody>
          <a:bodyPr/>
          <a:lstStyle/>
          <a:p>
            <a:fld id="{4ADE67D1-ACDD-0B4B-BF05-226691905E67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3976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"/>
            <a:ext cx="9144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28804" y="1233377"/>
            <a:ext cx="4283708" cy="2232406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>
              <a:buFontTx/>
              <a:buBlip>
                <a:blip r:embed="rId3"/>
              </a:buBlip>
              <a:defRPr>
                <a:solidFill>
                  <a:srgbClr val="1C344D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rgbClr val="1C344D"/>
                </a:solidFill>
              </a:defRPr>
            </a:lvl2pPr>
            <a:lvl3pPr marL="1143000" indent="-228600">
              <a:buFontTx/>
              <a:buBlip>
                <a:blip r:embed="rId5"/>
              </a:buBlip>
              <a:defRPr>
                <a:solidFill>
                  <a:srgbClr val="1C344D"/>
                </a:solidFill>
              </a:defRPr>
            </a:lvl3pPr>
            <a:lvl4pPr marL="1600200" indent="-228600">
              <a:buFontTx/>
              <a:buBlip>
                <a:blip r:embed="rId6"/>
              </a:buBlip>
              <a:defRPr>
                <a:solidFill>
                  <a:srgbClr val="1C344D"/>
                </a:solidFill>
              </a:defRPr>
            </a:lvl4pPr>
            <a:lvl5pPr marL="2057400" indent="-228600">
              <a:buFontTx/>
              <a:buBlip>
                <a:blip r:embed="rId3"/>
              </a:buBlip>
              <a:defRPr>
                <a:solidFill>
                  <a:srgbClr val="1C344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29470" y="1233376"/>
            <a:ext cx="447627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1C344D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9144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>
          <a:xfrm>
            <a:off x="7086600" y="6663267"/>
            <a:ext cx="2057400" cy="194733"/>
          </a:xfrm>
          <a:prstGeom prst="rect">
            <a:avLst/>
          </a:prstGeom>
        </p:spPr>
        <p:txBody>
          <a:bodyPr/>
          <a:lstStyle/>
          <a:p>
            <a:fld id="{4ADE67D1-ACDD-0B4B-BF05-226691905E67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789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"/>
            <a:ext cx="9144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720855" y="1233377"/>
            <a:ext cx="4284885" cy="2232406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>
              <a:buFontTx/>
              <a:buBlip>
                <a:blip r:embed="rId3"/>
              </a:buBlip>
              <a:defRPr>
                <a:solidFill>
                  <a:srgbClr val="1C344D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rgbClr val="1C344D"/>
                </a:solidFill>
              </a:defRPr>
            </a:lvl2pPr>
            <a:lvl3pPr marL="1143000" indent="-228600">
              <a:buFontTx/>
              <a:buBlip>
                <a:blip r:embed="rId5"/>
              </a:buBlip>
              <a:defRPr>
                <a:solidFill>
                  <a:srgbClr val="1C344D"/>
                </a:solidFill>
              </a:defRPr>
            </a:lvl3pPr>
            <a:lvl4pPr marL="1600200" indent="-228600">
              <a:buFontTx/>
              <a:buBlip>
                <a:blip r:embed="rId6"/>
              </a:buBlip>
              <a:defRPr>
                <a:solidFill>
                  <a:srgbClr val="1C344D"/>
                </a:solidFill>
              </a:defRPr>
            </a:lvl4pPr>
            <a:lvl5pPr marL="2057400" indent="-228600">
              <a:buFontTx/>
              <a:buBlip>
                <a:blip r:embed="rId3"/>
              </a:buBlip>
              <a:defRPr>
                <a:solidFill>
                  <a:srgbClr val="1C344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28804" y="1233376"/>
            <a:ext cx="447627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1C344D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73888"/>
            <a:ext cx="9144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>
          <a:xfrm>
            <a:off x="7086600" y="6663267"/>
            <a:ext cx="2057400" cy="194733"/>
          </a:xfrm>
          <a:prstGeom prst="rect">
            <a:avLst/>
          </a:prstGeom>
        </p:spPr>
        <p:txBody>
          <a:bodyPr/>
          <a:lstStyle/>
          <a:p>
            <a:fld id="{4ADE67D1-ACDD-0B4B-BF05-226691905E67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9564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tags" Target="../tags/tag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9.xml"/><Relationship Id="rId7" Type="http://schemas.openxmlformats.org/officeDocument/2006/relationships/tags" Target="../tags/tag10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086600" y="6663267"/>
            <a:ext cx="205740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C344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ADE67D1-ACDD-0B4B-BF05-226691905E6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1" b="15332"/>
          <a:stretch/>
        </p:blipFill>
        <p:spPr>
          <a:xfrm>
            <a:off x="116732" y="6186791"/>
            <a:ext cx="985642" cy="625723"/>
          </a:xfrm>
          <a:prstGeom prst="rect">
            <a:avLst/>
          </a:prstGeom>
        </p:spPr>
      </p:pic>
    </p:spTree>
    <p:custDataLst>
      <p:tags r:id="rId5"/>
    </p:custDataLst>
    <p:extLst>
      <p:ext uri="{BB962C8B-B14F-4D97-AF65-F5344CB8AC3E}">
        <p14:creationId xmlns:p14="http://schemas.microsoft.com/office/powerpoint/2010/main" val="87781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368655" y="362216"/>
            <a:ext cx="1786757" cy="462031"/>
            <a:chOff x="510323" y="709946"/>
            <a:chExt cx="6188271" cy="1600203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323" y="709946"/>
              <a:ext cx="2971806" cy="160020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9393" y="709946"/>
              <a:ext cx="2489201" cy="1600203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086600" y="6663267"/>
            <a:ext cx="205740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C344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ADE67D1-ACDD-0B4B-BF05-226691905E67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118426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8" r:id="rId2"/>
    <p:sldLayoutId id="214748374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45612"/>
            <a:ext cx="9144000" cy="412388"/>
          </a:xfrm>
          <a:prstGeom prst="rect">
            <a:avLst/>
          </a:prstGeom>
          <a:solidFill>
            <a:srgbClr val="50A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C9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6" t="10003" r="-129" b="27699"/>
          <a:stretch/>
        </p:blipFill>
        <p:spPr>
          <a:xfrm>
            <a:off x="119722" y="6542034"/>
            <a:ext cx="448988" cy="225621"/>
          </a:xfrm>
          <a:prstGeom prst="rect">
            <a:avLst/>
          </a:prstGeom>
        </p:spPr>
      </p:pic>
    </p:spTree>
    <p:custDataLst>
      <p:tags r:id="rId7"/>
    </p:custDataLst>
    <p:extLst>
      <p:ext uri="{BB962C8B-B14F-4D97-AF65-F5344CB8AC3E}">
        <p14:creationId xmlns:p14="http://schemas.microsoft.com/office/powerpoint/2010/main" val="228994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28" r:id="rId2"/>
    <p:sldLayoutId id="2147483729" r:id="rId3"/>
    <p:sldLayoutId id="2147483727" r:id="rId4"/>
    <p:sldLayoutId id="214748374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drugoverdose/pdf/clinical_pocket_guide_tapering-a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4" Type="http://schemas.openxmlformats.org/officeDocument/2006/relationships/hyperlink" Target="https://stacks.cdc.gov/view/cdc/38025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5152" y="1753645"/>
            <a:ext cx="7725746" cy="108952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latin typeface="Minion Pro"/>
                <a:ea typeface="Calibri" panose="020F0502020204030204" pitchFamily="34" charset="0"/>
                <a:cs typeface="Times New Roman" panose="02020603050405020304" pitchFamily="18" charset="0"/>
              </a:rPr>
              <a:t>Tapering and Discontinuing Chronic Opioid Therapy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3710371"/>
            <a:ext cx="8038214" cy="99617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E67D1-ACDD-0B4B-BF05-226691905E67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2" y="5640181"/>
            <a:ext cx="1783080" cy="1147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6692" y="3063712"/>
            <a:ext cx="6541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C344D"/>
                </a:solidFill>
                <a:latin typeface="Minion Pro"/>
              </a:rPr>
              <a:t>Gabriel Neal, MD, MA (Bioethics) FAAFP</a:t>
            </a:r>
          </a:p>
          <a:p>
            <a:r>
              <a:rPr lang="en-US" sz="2400" dirty="0" smtClean="0">
                <a:solidFill>
                  <a:srgbClr val="1C344D"/>
                </a:solidFill>
                <a:latin typeface="Minion Pro"/>
              </a:rPr>
              <a:t>Clinical Assistant Professor</a:t>
            </a:r>
          </a:p>
          <a:p>
            <a:r>
              <a:rPr lang="en-US" sz="2400" dirty="0" smtClean="0">
                <a:solidFill>
                  <a:srgbClr val="1C344D"/>
                </a:solidFill>
                <a:latin typeface="Minion Pro"/>
              </a:rPr>
              <a:t>TAMU COM, Dept. of Primary Care and Population Health</a:t>
            </a:r>
          </a:p>
          <a:p>
            <a:r>
              <a:rPr lang="en-US" sz="2400" dirty="0" smtClean="0">
                <a:solidFill>
                  <a:srgbClr val="1C344D"/>
                </a:solidFill>
                <a:latin typeface="Minion Pro"/>
              </a:rPr>
              <a:t>Texas A&amp;M Family Care Clinic Director</a:t>
            </a:r>
            <a:endParaRPr lang="en-US" sz="2400" dirty="0">
              <a:solidFill>
                <a:srgbClr val="1C344D"/>
              </a:solidFill>
              <a:latin typeface="Minion Pr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687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When is continuing opioid therapy appropriate?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28804" y="1233377"/>
            <a:ext cx="8866339" cy="4180119"/>
          </a:xfrm>
        </p:spPr>
        <p:txBody>
          <a:bodyPr/>
          <a:lstStyle/>
          <a:p>
            <a:r>
              <a:rPr lang="en-US" sz="4000" dirty="0" smtClean="0"/>
              <a:t>First, know the diagnosis</a:t>
            </a:r>
          </a:p>
          <a:p>
            <a:r>
              <a:rPr lang="en-US" sz="4000" dirty="0" smtClean="0"/>
              <a:t>Second</a:t>
            </a:r>
            <a:r>
              <a:rPr lang="en-US" sz="4000" dirty="0"/>
              <a:t>, </a:t>
            </a:r>
            <a:r>
              <a:rPr lang="en-US" sz="4000" dirty="0" smtClean="0"/>
              <a:t>determine non-opioid </a:t>
            </a:r>
            <a:r>
              <a:rPr lang="en-US" sz="4000" dirty="0"/>
              <a:t>therapy </a:t>
            </a:r>
            <a:r>
              <a:rPr lang="en-US" sz="4000" dirty="0" smtClean="0"/>
              <a:t>options</a:t>
            </a:r>
            <a:endParaRPr lang="en-US" sz="4000" dirty="0"/>
          </a:p>
          <a:p>
            <a:r>
              <a:rPr lang="en-US" sz="4000" b="1" i="1" dirty="0"/>
              <a:t>Third, combine non-opioid </a:t>
            </a:r>
            <a:r>
              <a:rPr lang="en-US" sz="4000" b="1" i="1" dirty="0" smtClean="0"/>
              <a:t>therapies together</a:t>
            </a:r>
          </a:p>
          <a:p>
            <a:pPr lvl="1"/>
            <a:r>
              <a:rPr lang="en-US" sz="3600" b="1" i="1" dirty="0" smtClean="0"/>
              <a:t>Have they tried these therapies in combination?</a:t>
            </a:r>
            <a:endParaRPr lang="en-US" sz="36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ADE67D1-ACDD-0B4B-BF05-226691905E67}" type="slidenum">
              <a:rPr lang="en-US" smtClean="0"/>
              <a:pPr/>
              <a:t>10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29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When is continuing opioid therapy appropriate?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28804" y="1233377"/>
            <a:ext cx="8866339" cy="3984681"/>
          </a:xfrm>
        </p:spPr>
        <p:txBody>
          <a:bodyPr/>
          <a:lstStyle/>
          <a:p>
            <a:r>
              <a:rPr lang="en-US" dirty="0" smtClean="0"/>
              <a:t>First, know the diagnosis</a:t>
            </a:r>
          </a:p>
          <a:p>
            <a:r>
              <a:rPr lang="en-US" dirty="0" smtClean="0"/>
              <a:t>Second</a:t>
            </a:r>
            <a:r>
              <a:rPr lang="en-US" dirty="0"/>
              <a:t>, </a:t>
            </a:r>
            <a:r>
              <a:rPr lang="en-US" dirty="0" smtClean="0"/>
              <a:t>determine non-opioid </a:t>
            </a:r>
            <a:r>
              <a:rPr lang="en-US" dirty="0"/>
              <a:t>therapy </a:t>
            </a:r>
            <a:r>
              <a:rPr lang="en-US" dirty="0" smtClean="0"/>
              <a:t>options</a:t>
            </a:r>
            <a:endParaRPr lang="en-US" dirty="0"/>
          </a:p>
          <a:p>
            <a:r>
              <a:rPr lang="en-US" dirty="0"/>
              <a:t>Third, combine non-opioid </a:t>
            </a:r>
            <a:r>
              <a:rPr lang="en-US" dirty="0" smtClean="0"/>
              <a:t>therapies together</a:t>
            </a:r>
          </a:p>
          <a:p>
            <a:r>
              <a:rPr lang="en-US" sz="4000" dirty="0" smtClean="0"/>
              <a:t>If “yes” to these criteria, then the patient is a </a:t>
            </a:r>
            <a:r>
              <a:rPr lang="en-US" sz="4000" i="1" dirty="0" smtClean="0"/>
              <a:t>candidate</a:t>
            </a:r>
            <a:r>
              <a:rPr lang="en-US" sz="4000" dirty="0" smtClean="0"/>
              <a:t> for opioid therapy.</a:t>
            </a:r>
          </a:p>
          <a:p>
            <a:r>
              <a:rPr lang="en-US" sz="4000" dirty="0" smtClean="0"/>
              <a:t>If no, then we are going to initiate non-opioid therapy and start an opioid taper.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ADE67D1-ACDD-0B4B-BF05-226691905E67}" type="slidenum">
              <a:rPr lang="en-US" smtClean="0"/>
              <a:pPr/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988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When is continuing opioid therapy appropriate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28804" y="1233377"/>
            <a:ext cx="8866339" cy="867930"/>
          </a:xfrm>
        </p:spPr>
        <p:txBody>
          <a:bodyPr/>
          <a:lstStyle/>
          <a:p>
            <a:r>
              <a:rPr lang="en-US" dirty="0" smtClean="0"/>
              <a:t>Once opioids are considered a reasonable option, various risks need to be assessed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ADE67D1-ACDD-0B4B-BF05-226691905E67}" type="slidenum">
              <a:rPr lang="en-US" smtClean="0"/>
              <a:pPr/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915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When is continuing opioid therapy appropriate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28804" y="1233377"/>
            <a:ext cx="8866339" cy="1264449"/>
          </a:xfrm>
        </p:spPr>
        <p:txBody>
          <a:bodyPr/>
          <a:lstStyle/>
          <a:p>
            <a:r>
              <a:rPr lang="en-US" dirty="0" smtClean="0"/>
              <a:t>Once opioids are considered a reasonable option, various risks need to be assessed</a:t>
            </a:r>
          </a:p>
          <a:p>
            <a:pPr lvl="1"/>
            <a:r>
              <a:rPr lang="en-US" dirty="0" smtClean="0"/>
              <a:t>Dose &gt;50 MME/day? Or &gt;100 MME?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ADE67D1-ACDD-0B4B-BF05-226691905E67}" type="slidenum">
              <a:rPr lang="en-US" smtClean="0"/>
              <a:pPr/>
              <a:t>13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32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When is continuing opioid therapy appropriate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28804" y="1233377"/>
            <a:ext cx="8866339" cy="1660968"/>
          </a:xfrm>
        </p:spPr>
        <p:txBody>
          <a:bodyPr/>
          <a:lstStyle/>
          <a:p>
            <a:r>
              <a:rPr lang="en-US" dirty="0" smtClean="0"/>
              <a:t>Once opioids are considered a reasonable option, various risks need to be assessed</a:t>
            </a:r>
          </a:p>
          <a:p>
            <a:pPr lvl="1"/>
            <a:r>
              <a:rPr lang="en-US" dirty="0" smtClean="0"/>
              <a:t>Dose &gt;50 MME/day? Or &gt;100 MME?</a:t>
            </a:r>
          </a:p>
          <a:p>
            <a:pPr lvl="1"/>
            <a:r>
              <a:rPr lang="en-US" dirty="0" smtClean="0"/>
              <a:t>Is there a history of substance use disorder?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ADE67D1-ACDD-0B4B-BF05-226691905E67}" type="slidenum">
              <a:rPr lang="en-US" smtClean="0"/>
              <a:pPr/>
              <a:t>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65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When is continuing opioid therapy appropriate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28804" y="1233377"/>
            <a:ext cx="8866339" cy="2739724"/>
          </a:xfrm>
        </p:spPr>
        <p:txBody>
          <a:bodyPr/>
          <a:lstStyle/>
          <a:p>
            <a:r>
              <a:rPr lang="en-US" dirty="0" smtClean="0"/>
              <a:t>Once opioids are considered a reasonable option, various risks need to be assessed</a:t>
            </a:r>
          </a:p>
          <a:p>
            <a:pPr lvl="1"/>
            <a:r>
              <a:rPr lang="en-US" dirty="0" smtClean="0"/>
              <a:t>Dose &gt;50 MME/day? Or &gt;100 MME?</a:t>
            </a:r>
          </a:p>
          <a:p>
            <a:pPr lvl="1"/>
            <a:r>
              <a:rPr lang="en-US" dirty="0" smtClean="0"/>
              <a:t>Is there a history of substance use disorder?</a:t>
            </a:r>
          </a:p>
          <a:p>
            <a:pPr lvl="1"/>
            <a:r>
              <a:rPr lang="en-US" dirty="0" smtClean="0"/>
              <a:t>Is there concurrent use of sedating medications?</a:t>
            </a:r>
          </a:p>
          <a:p>
            <a:pPr lvl="2"/>
            <a:r>
              <a:rPr lang="en-US" dirty="0" smtClean="0"/>
              <a:t>Benzodiazepine</a:t>
            </a:r>
          </a:p>
          <a:p>
            <a:pPr lvl="2"/>
            <a:r>
              <a:rPr lang="en-US" dirty="0" smtClean="0"/>
              <a:t>Muscle relaxants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ADE67D1-ACDD-0B4B-BF05-226691905E67}" type="slidenum">
              <a:rPr lang="en-US" smtClean="0"/>
              <a:pPr/>
              <a:t>15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356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When is continuing opioid therapy appropriate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28804" y="1233377"/>
            <a:ext cx="8866339" cy="4159600"/>
          </a:xfrm>
        </p:spPr>
        <p:txBody>
          <a:bodyPr/>
          <a:lstStyle/>
          <a:p>
            <a:r>
              <a:rPr lang="en-US" dirty="0" smtClean="0"/>
              <a:t>Once opioids are considered a reasonable option, various risks need to be assessed</a:t>
            </a:r>
          </a:p>
          <a:p>
            <a:pPr lvl="1"/>
            <a:r>
              <a:rPr lang="en-US" dirty="0" smtClean="0"/>
              <a:t>Dose &gt;50 MME/day? Or &gt;100 MME?</a:t>
            </a:r>
          </a:p>
          <a:p>
            <a:pPr lvl="1"/>
            <a:r>
              <a:rPr lang="en-US" dirty="0" smtClean="0"/>
              <a:t>Is there a history of substance use disorder?</a:t>
            </a:r>
          </a:p>
          <a:p>
            <a:pPr lvl="1"/>
            <a:r>
              <a:rPr lang="en-US" dirty="0" smtClean="0"/>
              <a:t>Is there concurrent use of sedating medications?</a:t>
            </a:r>
          </a:p>
          <a:p>
            <a:pPr lvl="1"/>
            <a:r>
              <a:rPr lang="en-US" dirty="0" smtClean="0"/>
              <a:t>Is there comorbidities that increase the risk of overdose?</a:t>
            </a:r>
          </a:p>
          <a:p>
            <a:pPr lvl="2"/>
            <a:r>
              <a:rPr lang="en-US" dirty="0" smtClean="0"/>
              <a:t>Obstructive Sleep Apnea</a:t>
            </a:r>
          </a:p>
          <a:p>
            <a:pPr lvl="2"/>
            <a:r>
              <a:rPr lang="en-US" dirty="0" smtClean="0"/>
              <a:t>Lung Disease</a:t>
            </a:r>
          </a:p>
          <a:p>
            <a:pPr lvl="2"/>
            <a:r>
              <a:rPr lang="en-US" dirty="0" smtClean="0"/>
              <a:t>Heart Disease</a:t>
            </a:r>
          </a:p>
          <a:p>
            <a:pPr lvl="2"/>
            <a:r>
              <a:rPr lang="en-US" dirty="0" smtClean="0"/>
              <a:t>Depression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ADE67D1-ACDD-0B4B-BF05-226691905E67}" type="slidenum">
              <a:rPr lang="en-US" smtClean="0"/>
              <a:pPr/>
              <a:t>16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503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When is continuing opioid therapy appropriate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28804" y="1233377"/>
            <a:ext cx="8866339" cy="4556119"/>
          </a:xfrm>
        </p:spPr>
        <p:txBody>
          <a:bodyPr/>
          <a:lstStyle/>
          <a:p>
            <a:r>
              <a:rPr lang="en-US" dirty="0" smtClean="0"/>
              <a:t>Once opioids are considered a reasonable option, various risks need to be assessed</a:t>
            </a:r>
          </a:p>
          <a:p>
            <a:pPr lvl="1"/>
            <a:r>
              <a:rPr lang="en-US" dirty="0" smtClean="0"/>
              <a:t>Dose &gt;50 MME/day? Or &gt;100 MME?</a:t>
            </a:r>
          </a:p>
          <a:p>
            <a:pPr lvl="1"/>
            <a:r>
              <a:rPr lang="en-US" dirty="0" smtClean="0"/>
              <a:t>Is there a history of substance use disorder?</a:t>
            </a:r>
          </a:p>
          <a:p>
            <a:pPr lvl="1"/>
            <a:r>
              <a:rPr lang="en-US" dirty="0" smtClean="0"/>
              <a:t>Is there concurrent use of sedating medications?</a:t>
            </a:r>
          </a:p>
          <a:p>
            <a:pPr lvl="1"/>
            <a:r>
              <a:rPr lang="en-US" dirty="0" smtClean="0"/>
              <a:t>Is there comorbidities that increase the risk of overdose?</a:t>
            </a:r>
            <a:endParaRPr lang="en-US" dirty="0"/>
          </a:p>
          <a:p>
            <a:pPr lvl="1"/>
            <a:r>
              <a:rPr lang="en-US" dirty="0" smtClean="0"/>
              <a:t>Are there significant adverse effects?</a:t>
            </a:r>
          </a:p>
          <a:p>
            <a:pPr lvl="2"/>
            <a:r>
              <a:rPr lang="en-US" dirty="0" smtClean="0"/>
              <a:t>Drowsiness</a:t>
            </a:r>
          </a:p>
          <a:p>
            <a:pPr lvl="2"/>
            <a:r>
              <a:rPr lang="en-US" dirty="0" smtClean="0"/>
              <a:t>Impaired memory</a:t>
            </a:r>
          </a:p>
          <a:p>
            <a:pPr lvl="2"/>
            <a:r>
              <a:rPr lang="en-US" dirty="0" smtClean="0"/>
              <a:t>Mood changes</a:t>
            </a:r>
          </a:p>
          <a:p>
            <a:pPr lvl="2"/>
            <a:r>
              <a:rPr lang="en-US" dirty="0" smtClean="0"/>
              <a:t>Constipation</a:t>
            </a:r>
          </a:p>
          <a:p>
            <a:pPr lvl="2"/>
            <a:r>
              <a:rPr lang="en-US" dirty="0" smtClean="0"/>
              <a:t>Sexual dysfunction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ADE67D1-ACDD-0B4B-BF05-226691905E67}" type="slidenum">
              <a:rPr lang="en-US" smtClean="0"/>
              <a:pPr/>
              <a:t>17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49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When is continuing opioid therapy appropriate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28804" y="1233377"/>
            <a:ext cx="8866339" cy="4710520"/>
          </a:xfrm>
        </p:spPr>
        <p:txBody>
          <a:bodyPr/>
          <a:lstStyle/>
          <a:p>
            <a:r>
              <a:rPr lang="en-US" sz="2400" dirty="0"/>
              <a:t>Dose &gt;50 MME/day? Or &gt;100 MME?</a:t>
            </a:r>
          </a:p>
          <a:p>
            <a:r>
              <a:rPr lang="en-US" sz="2400" dirty="0"/>
              <a:t>Is there a history of substance use disorder?</a:t>
            </a:r>
          </a:p>
          <a:p>
            <a:r>
              <a:rPr lang="en-US" sz="2400" dirty="0"/>
              <a:t>Is there concurrent use of sedating </a:t>
            </a:r>
            <a:r>
              <a:rPr lang="en-US" sz="2400" dirty="0" smtClean="0"/>
              <a:t>medications?</a:t>
            </a:r>
            <a:endParaRPr lang="en-US" sz="2400" dirty="0"/>
          </a:p>
          <a:p>
            <a:r>
              <a:rPr lang="en-US" sz="2400" dirty="0"/>
              <a:t>Is there comorbidities that increase the risk of </a:t>
            </a:r>
            <a:r>
              <a:rPr lang="en-US" sz="2400" dirty="0" smtClean="0"/>
              <a:t>overdose?</a:t>
            </a:r>
          </a:p>
          <a:p>
            <a:r>
              <a:rPr lang="en-US" sz="2400" dirty="0" smtClean="0"/>
              <a:t>Are there significant adverse effects?</a:t>
            </a:r>
          </a:p>
          <a:p>
            <a:r>
              <a:rPr lang="en-US" sz="2400" dirty="0" smtClean="0"/>
              <a:t>Are there concerning behaviors?</a:t>
            </a:r>
            <a:endParaRPr lang="en-US" sz="3200" dirty="0" smtClean="0"/>
          </a:p>
          <a:p>
            <a:pPr lvl="1"/>
            <a:r>
              <a:rPr lang="en-US" dirty="0" smtClean="0"/>
              <a:t>Seeking early refills</a:t>
            </a:r>
          </a:p>
          <a:p>
            <a:pPr lvl="1"/>
            <a:r>
              <a:rPr lang="en-US" dirty="0" smtClean="0"/>
              <a:t>Opioids from ER visits</a:t>
            </a:r>
          </a:p>
          <a:p>
            <a:pPr lvl="1"/>
            <a:r>
              <a:rPr lang="en-US" dirty="0" smtClean="0"/>
              <a:t>Taking other’s meds</a:t>
            </a:r>
          </a:p>
          <a:p>
            <a:pPr lvl="1"/>
            <a:r>
              <a:rPr lang="en-US" dirty="0" smtClean="0"/>
              <a:t>Taking opioids to treat other problems</a:t>
            </a:r>
          </a:p>
          <a:p>
            <a:pPr lvl="1"/>
            <a:r>
              <a:rPr lang="en-US" dirty="0" smtClean="0"/>
              <a:t>Multiple prescribers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ADE67D1-ACDD-0B4B-BF05-226691905E67}" type="slidenum">
              <a:rPr lang="en-US" smtClean="0"/>
              <a:pPr/>
              <a:t>18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473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When is continuing opioid therapy appropriate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28804" y="1233377"/>
            <a:ext cx="8866339" cy="4757200"/>
          </a:xfrm>
        </p:spPr>
        <p:txBody>
          <a:bodyPr/>
          <a:lstStyle/>
          <a:p>
            <a:r>
              <a:rPr lang="en-US" sz="2400" dirty="0"/>
              <a:t>Dose &gt;50 MME/day? Or &gt;100 MME?</a:t>
            </a:r>
          </a:p>
          <a:p>
            <a:r>
              <a:rPr lang="en-US" sz="2400" dirty="0"/>
              <a:t>Is there a history of substance use disorder?</a:t>
            </a:r>
          </a:p>
          <a:p>
            <a:r>
              <a:rPr lang="en-US" sz="2400" dirty="0"/>
              <a:t>Is there concurrent use of sedating </a:t>
            </a:r>
            <a:r>
              <a:rPr lang="en-US" sz="2400" dirty="0" smtClean="0"/>
              <a:t>medications?</a:t>
            </a:r>
            <a:endParaRPr lang="en-US" sz="2400" dirty="0"/>
          </a:p>
          <a:p>
            <a:r>
              <a:rPr lang="en-US" sz="2400" dirty="0"/>
              <a:t>Is there comorbidities that increase the risk of </a:t>
            </a:r>
            <a:r>
              <a:rPr lang="en-US" sz="2400" dirty="0" smtClean="0"/>
              <a:t>overdose?</a:t>
            </a:r>
          </a:p>
          <a:p>
            <a:r>
              <a:rPr lang="en-US" sz="2400" dirty="0" smtClean="0"/>
              <a:t>Are there significant adverse effects?</a:t>
            </a:r>
          </a:p>
          <a:p>
            <a:r>
              <a:rPr lang="en-US" sz="2400" dirty="0" smtClean="0"/>
              <a:t>Are there concerning behaviors?</a:t>
            </a:r>
            <a:endParaRPr lang="en-US" dirty="0"/>
          </a:p>
          <a:p>
            <a:r>
              <a:rPr lang="en-US" sz="3200" dirty="0" smtClean="0"/>
              <a:t>If the answer is “No” to these questions then the patient remains a </a:t>
            </a:r>
            <a:r>
              <a:rPr lang="en-US" sz="3200" i="1" dirty="0" smtClean="0"/>
              <a:t>candidate</a:t>
            </a:r>
            <a:r>
              <a:rPr lang="en-US" sz="3200" dirty="0" smtClean="0"/>
              <a:t> for opioids.</a:t>
            </a:r>
          </a:p>
          <a:p>
            <a:r>
              <a:rPr lang="en-US" sz="3200" dirty="0" smtClean="0"/>
              <a:t>If answers </a:t>
            </a:r>
            <a:r>
              <a:rPr lang="en-US" sz="3200" dirty="0"/>
              <a:t>to these questions reveal significant risk then tapering the patient off should be </a:t>
            </a:r>
            <a:r>
              <a:rPr lang="en-US" sz="3200" dirty="0" smtClean="0"/>
              <a:t>considered.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ADE67D1-ACDD-0B4B-BF05-226691905E67}" type="slidenum">
              <a:rPr lang="en-US" smtClean="0"/>
              <a:pPr/>
              <a:t>19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014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3122" y="1404594"/>
            <a:ext cx="886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1C344D"/>
                </a:solidFill>
                <a:latin typeface="Minion Pro"/>
              </a:rPr>
              <a:t>None</a:t>
            </a:r>
            <a:endParaRPr lang="en-US" sz="4000" dirty="0">
              <a:solidFill>
                <a:srgbClr val="1C344D"/>
              </a:solidFill>
              <a:latin typeface="Minion Pr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86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When is continuing opioid therapy appropriate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28804" y="1233377"/>
            <a:ext cx="8866339" cy="1153649"/>
          </a:xfrm>
        </p:spPr>
        <p:txBody>
          <a:bodyPr/>
          <a:lstStyle/>
          <a:p>
            <a:r>
              <a:rPr lang="en-US" sz="3600" dirty="0" smtClean="0"/>
              <a:t>Final Inquiries</a:t>
            </a:r>
          </a:p>
          <a:p>
            <a:pPr lvl="1"/>
            <a:r>
              <a:rPr lang="en-US" sz="3600" dirty="0" smtClean="0"/>
              <a:t>Is there significant pain relief?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ADE67D1-ACDD-0B4B-BF05-226691905E67}" type="slidenum">
              <a:rPr lang="en-US" smtClean="0"/>
              <a:pPr/>
              <a:t>20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339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When is continuing opioid therapy appropriate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28804" y="1233377"/>
            <a:ext cx="8866339" cy="4252959"/>
          </a:xfrm>
        </p:spPr>
        <p:txBody>
          <a:bodyPr/>
          <a:lstStyle/>
          <a:p>
            <a:r>
              <a:rPr lang="en-US" sz="3600" dirty="0" smtClean="0"/>
              <a:t>Final Inquiries</a:t>
            </a:r>
          </a:p>
          <a:p>
            <a:pPr lvl="1"/>
            <a:r>
              <a:rPr lang="en-US" sz="3600" dirty="0" smtClean="0"/>
              <a:t>Is there significant pain relief?</a:t>
            </a:r>
          </a:p>
          <a:p>
            <a:pPr lvl="1"/>
            <a:r>
              <a:rPr lang="en-US" sz="3600" dirty="0" smtClean="0"/>
              <a:t>What is the “functional gain”?</a:t>
            </a:r>
          </a:p>
          <a:p>
            <a:pPr lvl="2"/>
            <a:r>
              <a:rPr lang="en-US" sz="3200" dirty="0" smtClean="0"/>
              <a:t>ADLs</a:t>
            </a:r>
          </a:p>
          <a:p>
            <a:pPr lvl="2"/>
            <a:r>
              <a:rPr lang="en-US" sz="3200" dirty="0" smtClean="0"/>
              <a:t>Hobbies</a:t>
            </a:r>
          </a:p>
          <a:p>
            <a:pPr lvl="2"/>
            <a:r>
              <a:rPr lang="en-US" sz="3200" dirty="0" smtClean="0"/>
              <a:t>Exercise</a:t>
            </a:r>
          </a:p>
          <a:p>
            <a:pPr lvl="2"/>
            <a:r>
              <a:rPr lang="en-US" sz="3200" dirty="0" smtClean="0"/>
              <a:t>Playing with children/grandchildren</a:t>
            </a:r>
          </a:p>
          <a:p>
            <a:pPr lvl="2"/>
            <a:r>
              <a:rPr lang="en-US" sz="3200" dirty="0" smtClean="0"/>
              <a:t>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ADE67D1-ACDD-0B4B-BF05-226691905E67}" type="slidenum">
              <a:rPr lang="en-US" smtClean="0"/>
              <a:pPr/>
              <a:t>21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08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Tapering Regimens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28804" y="1233377"/>
            <a:ext cx="8866339" cy="1209049"/>
          </a:xfrm>
        </p:spPr>
        <p:txBody>
          <a:bodyPr/>
          <a:lstStyle/>
          <a:p>
            <a:r>
              <a:rPr lang="en-US" dirty="0" smtClean="0"/>
              <a:t>Option 1:  Abrupt discontinuation</a:t>
            </a:r>
          </a:p>
          <a:p>
            <a:pPr lvl="1"/>
            <a:r>
              <a:rPr lang="en-US" dirty="0" smtClean="0"/>
              <a:t>Utilized judiciously, such as in patients who are suicidal, or who have life-threatening risks such as untreated OSA.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ADE67D1-ACDD-0B4B-BF05-226691905E67}" type="slidenum">
              <a:rPr lang="en-US" smtClean="0"/>
              <a:pPr/>
              <a:t>22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128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Tapering Regimens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28804" y="1233377"/>
            <a:ext cx="8866339" cy="2121606"/>
          </a:xfrm>
        </p:spPr>
        <p:txBody>
          <a:bodyPr/>
          <a:lstStyle/>
          <a:p>
            <a:r>
              <a:rPr lang="en-US" dirty="0" smtClean="0"/>
              <a:t>Option 1:  Abrupt discontinuation</a:t>
            </a:r>
          </a:p>
          <a:p>
            <a:r>
              <a:rPr lang="en-US" dirty="0" smtClean="0"/>
              <a:t>Option 2:  Rapid taper</a:t>
            </a:r>
          </a:p>
          <a:p>
            <a:pPr lvl="1"/>
            <a:r>
              <a:rPr lang="en-US" dirty="0" smtClean="0"/>
              <a:t>20% reduction weekly</a:t>
            </a:r>
          </a:p>
          <a:p>
            <a:pPr lvl="1"/>
            <a:r>
              <a:rPr lang="en-US" dirty="0" smtClean="0"/>
              <a:t>I like this for when there are diversion concerns or pain contract violations occur.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ADE67D1-ACDD-0B4B-BF05-226691905E67}" type="slidenum">
              <a:rPr lang="en-US" smtClean="0"/>
              <a:pPr/>
              <a:t>23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09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Tapering Regimens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28804" y="1233377"/>
            <a:ext cx="8866339" cy="2305246"/>
          </a:xfrm>
        </p:spPr>
        <p:txBody>
          <a:bodyPr/>
          <a:lstStyle/>
          <a:p>
            <a:r>
              <a:rPr lang="en-US" dirty="0" smtClean="0"/>
              <a:t>Option 1:  Abrupt discontinuation</a:t>
            </a:r>
          </a:p>
          <a:p>
            <a:r>
              <a:rPr lang="en-US" dirty="0" smtClean="0"/>
              <a:t>Option 2:  Rapid taper</a:t>
            </a:r>
          </a:p>
          <a:p>
            <a:r>
              <a:rPr lang="en-US" dirty="0" smtClean="0"/>
              <a:t>Option 3:  Typical taper</a:t>
            </a:r>
          </a:p>
          <a:p>
            <a:pPr lvl="1"/>
            <a:r>
              <a:rPr lang="en-US" dirty="0" smtClean="0"/>
              <a:t>10% reduction per week or even slower</a:t>
            </a:r>
          </a:p>
          <a:p>
            <a:pPr lvl="1"/>
            <a:r>
              <a:rPr lang="en-US" dirty="0" smtClean="0"/>
              <a:t>Good for nearly any non-critical circumstance.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ADE67D1-ACDD-0B4B-BF05-226691905E67}" type="slidenum">
              <a:rPr lang="en-US" smtClean="0"/>
              <a:pPr/>
              <a:t>24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01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Tapering Regimens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28804" y="1233377"/>
            <a:ext cx="8866339" cy="1042850"/>
          </a:xfrm>
        </p:spPr>
        <p:txBody>
          <a:bodyPr/>
          <a:lstStyle/>
          <a:p>
            <a:r>
              <a:rPr lang="en-US" sz="3200" dirty="0" smtClean="0"/>
              <a:t>When tapering, frequent visits are encouraged.  </a:t>
            </a:r>
          </a:p>
          <a:p>
            <a:pPr lvl="1"/>
            <a:r>
              <a:rPr lang="en-US" sz="3200" dirty="0" smtClean="0"/>
              <a:t>Every 1-2 weeks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ADE67D1-ACDD-0B4B-BF05-226691905E67}" type="slidenum">
              <a:rPr lang="en-US" smtClean="0"/>
              <a:pPr/>
              <a:t>25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776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Tapering Regimens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28804" y="1233377"/>
            <a:ext cx="8866339" cy="1780487"/>
          </a:xfrm>
        </p:spPr>
        <p:txBody>
          <a:bodyPr/>
          <a:lstStyle/>
          <a:p>
            <a:r>
              <a:rPr lang="en-US" dirty="0" smtClean="0"/>
              <a:t>When tapering, frequent visits are encouraged.  </a:t>
            </a:r>
            <a:endParaRPr lang="en-US" dirty="0"/>
          </a:p>
          <a:p>
            <a:r>
              <a:rPr lang="en-US" dirty="0" smtClean="0"/>
              <a:t>Patients can use the Subjective Opiate Withdrawal Scale (SOWS)</a:t>
            </a:r>
          </a:p>
          <a:p>
            <a:pPr lvl="1"/>
            <a:r>
              <a:rPr lang="en-US" dirty="0" smtClean="0"/>
              <a:t>Patients log 16 different symptoms on a 5 point severity 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ADE67D1-ACDD-0B4B-BF05-226691905E67}" type="slidenum">
              <a:rPr lang="en-US" smtClean="0"/>
              <a:pPr/>
              <a:t>26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837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Tapering Regimens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28804" y="1233377"/>
            <a:ext cx="8866339" cy="3486083"/>
          </a:xfrm>
        </p:spPr>
        <p:txBody>
          <a:bodyPr/>
          <a:lstStyle/>
          <a:p>
            <a:r>
              <a:rPr lang="en-US" dirty="0" smtClean="0"/>
              <a:t>When tapering, frequent visits are encouraged.  </a:t>
            </a:r>
            <a:endParaRPr lang="en-US" dirty="0"/>
          </a:p>
          <a:p>
            <a:r>
              <a:rPr lang="en-US" dirty="0" smtClean="0"/>
              <a:t>Patients can use the Subjective Opiate Withdrawal Scale (SOWS)</a:t>
            </a:r>
          </a:p>
          <a:p>
            <a:r>
              <a:rPr lang="en-US" dirty="0" smtClean="0"/>
              <a:t>Monitor for:</a:t>
            </a:r>
          </a:p>
          <a:p>
            <a:pPr lvl="1"/>
            <a:r>
              <a:rPr lang="en-US" dirty="0" smtClean="0"/>
              <a:t>Opioid Use Disorder</a:t>
            </a:r>
          </a:p>
          <a:p>
            <a:pPr lvl="1"/>
            <a:r>
              <a:rPr lang="en-US" dirty="0" smtClean="0"/>
              <a:t>Withdrawal</a:t>
            </a:r>
          </a:p>
          <a:p>
            <a:pPr lvl="1"/>
            <a:r>
              <a:rPr lang="en-US" dirty="0" smtClean="0"/>
              <a:t>Increased Pain</a:t>
            </a:r>
          </a:p>
          <a:p>
            <a:pPr lvl="1"/>
            <a:r>
              <a:rPr lang="en-US" dirty="0" smtClean="0"/>
              <a:t>Declining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ADE67D1-ACDD-0B4B-BF05-226691905E67}" type="slidenum">
              <a:rPr lang="en-US" smtClean="0"/>
              <a:pPr/>
              <a:t>27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629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Reference/Resources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28804" y="1233377"/>
            <a:ext cx="8866339" cy="1900007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CDC Guide to Tapering Opioids</a:t>
            </a:r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/>
              <a:t>it time to taper that opioid? (And how best to do </a:t>
            </a:r>
            <a:r>
              <a:rPr lang="en-US" dirty="0" smtClean="0"/>
              <a:t>it) The </a:t>
            </a:r>
            <a:r>
              <a:rPr lang="en-US" dirty="0"/>
              <a:t>Journal of Family Practice [01 Jul 2019, 68(6):324-331</a:t>
            </a:r>
            <a:r>
              <a:rPr lang="en-US" dirty="0" smtClean="0"/>
              <a:t>]</a:t>
            </a:r>
          </a:p>
          <a:p>
            <a:r>
              <a:rPr lang="en-US" dirty="0" smtClean="0">
                <a:hlinkClick r:id="rId4"/>
              </a:rPr>
              <a:t>CDC Opioid Prescribing Checklist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ADE67D1-ACDD-0B4B-BF05-226691905E67}" type="slidenum">
              <a:rPr lang="en-US" smtClean="0"/>
              <a:pPr/>
              <a:t>28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853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0027" y="2978871"/>
            <a:ext cx="9144000" cy="1073887"/>
          </a:xfrm>
        </p:spPr>
        <p:txBody>
          <a:bodyPr/>
          <a:lstStyle/>
          <a:p>
            <a:r>
              <a:rPr lang="en-US" dirty="0" smtClean="0"/>
              <a:t>Thank you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ADE67D1-ACDD-0B4B-BF05-226691905E67}" type="slidenum">
              <a:rPr lang="en-US" smtClean="0"/>
              <a:pPr/>
              <a:t>29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038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28804" y="1233377"/>
            <a:ext cx="8866339" cy="3544560"/>
          </a:xfrm>
        </p:spPr>
        <p:txBody>
          <a:bodyPr/>
          <a:lstStyle/>
          <a:p>
            <a:r>
              <a:rPr lang="en-US" sz="4000" dirty="0" smtClean="0"/>
              <a:t>Participants will learn how to identify types of patients in whom tapering or discontinuing opioid therapy is appropriate</a:t>
            </a:r>
          </a:p>
          <a:p>
            <a:r>
              <a:rPr lang="en-US" sz="4000" dirty="0" smtClean="0"/>
              <a:t>Participants will learn how to apply a reasonable opioid tapering schedule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ADE67D1-ACDD-0B4B-BF05-226691905E67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746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28804" y="1233377"/>
            <a:ext cx="8866339" cy="4337598"/>
          </a:xfrm>
        </p:spPr>
        <p:txBody>
          <a:bodyPr/>
          <a:lstStyle/>
          <a:p>
            <a:r>
              <a:rPr lang="en-US" sz="3600" dirty="0" smtClean="0"/>
              <a:t>Among people who began abusing opioids in the 2000s, 75% reported that their first opioid was a prescription drug.</a:t>
            </a:r>
          </a:p>
          <a:p>
            <a:r>
              <a:rPr lang="en-US" sz="3600" dirty="0" smtClean="0"/>
              <a:t>Family Medicine has prescribed more opioid analgesia than any subspecialty.  </a:t>
            </a:r>
          </a:p>
          <a:p>
            <a:r>
              <a:rPr lang="en-US" sz="3600" dirty="0" smtClean="0"/>
              <a:t>Since 2010, opioid overdose fatalities have increased, but the prescription-related opioid overdose rate has flattened. 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ADE67D1-ACDD-0B4B-BF05-226691905E67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28804" y="1233377"/>
            <a:ext cx="8866339" cy="2214965"/>
          </a:xfrm>
        </p:spPr>
        <p:txBody>
          <a:bodyPr/>
          <a:lstStyle/>
          <a:p>
            <a:r>
              <a:rPr lang="en-US" sz="3600" u="sng" dirty="0" smtClean="0"/>
              <a:t>Chronic pain </a:t>
            </a:r>
            <a:r>
              <a:rPr lang="en-US" sz="3600" dirty="0" smtClean="0"/>
              <a:t>is pain that </a:t>
            </a:r>
            <a:r>
              <a:rPr lang="en-US" sz="3600" dirty="0"/>
              <a:t>lasts &gt; 3 </a:t>
            </a:r>
            <a:r>
              <a:rPr lang="en-US" sz="3600" dirty="0" smtClean="0"/>
              <a:t>months, </a:t>
            </a:r>
            <a:r>
              <a:rPr lang="en-US" sz="3600" dirty="0"/>
              <a:t>or past the duration of normal tissue </a:t>
            </a:r>
            <a:r>
              <a:rPr lang="en-US" sz="3600" dirty="0" smtClean="0"/>
              <a:t>healing.</a:t>
            </a:r>
          </a:p>
          <a:p>
            <a:r>
              <a:rPr lang="en-US" sz="3600" dirty="0" smtClean="0"/>
              <a:t>One study estimates 14.6% of US adults experience chronic pain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ADE67D1-ACDD-0B4B-BF05-226691905E67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424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When is continuing opioid therapy appropriate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28804" y="1233377"/>
            <a:ext cx="8866339" cy="2585323"/>
          </a:xfrm>
        </p:spPr>
        <p:txBody>
          <a:bodyPr/>
          <a:lstStyle/>
          <a:p>
            <a:r>
              <a:rPr lang="en-US" sz="3600" dirty="0" smtClean="0"/>
              <a:t>Imagine a patient who presents to your clinic for the fist time, having already been prescribed hydrocodone/acetaminophen daily for 10 years by his prior doctor who recently retired.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ADE67D1-ACDD-0B4B-BF05-226691905E67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7956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When is continuing opioid therapy appropriate?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28804" y="1233377"/>
            <a:ext cx="8866339" cy="2815643"/>
          </a:xfrm>
        </p:spPr>
        <p:txBody>
          <a:bodyPr/>
          <a:lstStyle/>
          <a:p>
            <a:r>
              <a:rPr lang="en-US" sz="4000" dirty="0" smtClean="0"/>
              <a:t>“Chronic </a:t>
            </a:r>
            <a:r>
              <a:rPr lang="en-US" sz="4000" dirty="0"/>
              <a:t>pain that lasts &gt; 3 months, or past the duration of normal tissue </a:t>
            </a:r>
            <a:r>
              <a:rPr lang="en-US" sz="4000" dirty="0" smtClean="0"/>
              <a:t>healing.”</a:t>
            </a:r>
          </a:p>
          <a:p>
            <a:pPr lvl="1"/>
            <a:r>
              <a:rPr lang="en-US" sz="3600" dirty="0" smtClean="0"/>
              <a:t>Implication:  </a:t>
            </a:r>
            <a:r>
              <a:rPr lang="en-US" sz="3600" b="1" i="1" dirty="0"/>
              <a:t>Y</a:t>
            </a:r>
            <a:r>
              <a:rPr lang="en-US" sz="3600" b="1" i="1" dirty="0" smtClean="0"/>
              <a:t>ou need to know the diagnosis.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ADE67D1-ACDD-0B4B-BF05-226691905E67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3641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When is continuing opioid therapy appropriate?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28804" y="1233377"/>
            <a:ext cx="8866339" cy="646331"/>
          </a:xfrm>
        </p:spPr>
        <p:txBody>
          <a:bodyPr/>
          <a:lstStyle/>
          <a:p>
            <a:r>
              <a:rPr lang="en-US" sz="4000" b="1" dirty="0" smtClean="0"/>
              <a:t>So First, know the diagnosis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ADE67D1-ACDD-0B4B-BF05-226691905E67}" type="slidenum">
              <a:rPr lang="en-US" smtClean="0"/>
              <a:pPr/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383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When is continuing opioid therapy appropriate?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28804" y="1233377"/>
            <a:ext cx="8866339" cy="2445285"/>
          </a:xfrm>
        </p:spPr>
        <p:txBody>
          <a:bodyPr/>
          <a:lstStyle/>
          <a:p>
            <a:r>
              <a:rPr lang="en-US" sz="4000" dirty="0" smtClean="0"/>
              <a:t>First, know the diagnosis</a:t>
            </a:r>
          </a:p>
          <a:p>
            <a:r>
              <a:rPr lang="en-US" sz="4000" b="1" i="1" dirty="0" smtClean="0"/>
              <a:t>Second</a:t>
            </a:r>
            <a:r>
              <a:rPr lang="en-US" sz="4000" b="1" i="1" dirty="0"/>
              <a:t>, </a:t>
            </a:r>
            <a:r>
              <a:rPr lang="en-US" sz="4000" b="1" i="1" dirty="0" smtClean="0"/>
              <a:t>determine non-opioid therapy options</a:t>
            </a:r>
          </a:p>
          <a:p>
            <a:pPr lvl="1"/>
            <a:r>
              <a:rPr lang="en-US" sz="3600" b="1" i="1" dirty="0" smtClean="0"/>
              <a:t>Have they tried it?</a:t>
            </a:r>
            <a:endParaRPr lang="en-US" sz="36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ADE67D1-ACDD-0B4B-BF05-226691905E67}" type="slidenum">
              <a:rPr lang="en-US" smtClean="0"/>
              <a:pPr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79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s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ultipurpos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2816</TotalTime>
  <Words>1281</Words>
  <Application>Microsoft Office PowerPoint</Application>
  <PresentationFormat>On-screen Show (4:3)</PresentationFormat>
  <Paragraphs>200</Paragraphs>
  <Slides>29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Gill Sans MT</vt:lpstr>
      <vt:lpstr>Minion Pro</vt:lpstr>
      <vt:lpstr>Times New Roman</vt:lpstr>
      <vt:lpstr>Wingdings</vt:lpstr>
      <vt:lpstr>Title Slides</vt:lpstr>
      <vt:lpstr>Title Slides 2</vt:lpstr>
      <vt:lpstr>Multipurpose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Borunda</dc:creator>
  <cp:lastModifiedBy>Zemanek, Kimberly A.</cp:lastModifiedBy>
  <cp:revision>203</cp:revision>
  <cp:lastPrinted>2019-04-09T13:21:06Z</cp:lastPrinted>
  <dcterms:created xsi:type="dcterms:W3CDTF">2016-02-17T19:33:40Z</dcterms:created>
  <dcterms:modified xsi:type="dcterms:W3CDTF">2019-09-04T20:58:36Z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C975C88B-115A-48F9-AA52-319C43577380</vt:lpwstr>
  </property>
  <property fmtid="{D5CDD505-2E9C-101B-9397-08002B2CF9AE}" pid="3" name="ArticulatePath">
    <vt:lpwstr>Project ECHO - PowerPoint Template - Standard Screen - August 17 2017</vt:lpwstr>
  </property>
</Properties>
</file>