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7" r:id="rId11"/>
    <p:sldId id="268" r:id="rId12"/>
    <p:sldId id="270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97596-3038-4AF5-9B71-F3787AD267D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5239-4842-4D15-8ADF-F1F60DA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1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CLARION focuses on the professional development of health professional students and includes lessons in leadership, teamwork, communication, analytical reasoning, conflict-resolution, and business practices. Participation in CLARION leads students to a more sophisticated understanding of the healthcare system in which they will practice.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239-4842-4D15-8ADF-F1F60DAFF1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91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cause is safe and high-quality care for patients. Tens of thousands of deaths occur each year from preventable medical errors. Miscommunication and lack of communication among caregivers are cited as a main cause of the problem.</a:t>
            </a:r>
          </a:p>
          <a:p>
            <a:r>
              <a:rPr lang="en-US" dirty="0" smtClean="0"/>
              <a:t>The call from leaders in the healthcare field, such as the Institute of Medicine and the Institute for Healthcare Improvement, is that the safe, high-quality patient-centered health care system patients deserve will require breaking down the isolated disciplinary silos in which students are trained.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239-4842-4D15-8ADF-F1F60DAFF1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47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~ no more than two students from the same profession.</a:t>
            </a:r>
          </a:p>
          <a:p>
            <a:r>
              <a:rPr lang="en-US" dirty="0" smtClean="0"/>
              <a:t>Each institution participating is only allowed to send </a:t>
            </a:r>
            <a:r>
              <a:rPr lang="en-US" b="1" dirty="0" smtClean="0"/>
              <a:t>one team.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239-4842-4D15-8ADF-F1F60DAFF1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4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Participants must be full-time students</a:t>
            </a:r>
            <a:r>
              <a:rPr lang="en-US" dirty="0" smtClean="0"/>
              <a:t> at the institution they represent. Please note: Full-time students who are also employed in professional leadership positions are not eligible to compete. Exceptions will be reviewed by the CLARION Executive Board on an individual basis.</a:t>
            </a:r>
          </a:p>
          <a:p>
            <a:r>
              <a:rPr lang="en-US" b="1" dirty="0" smtClean="0"/>
              <a:t>Participants may only compete once</a:t>
            </a:r>
            <a:r>
              <a:rPr lang="en-US" dirty="0" smtClean="0"/>
              <a:t>. Teams must be comprised of new participants annually.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239-4842-4D15-8ADF-F1F60DAFF1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55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Winners of the local competition will be sponsored for the national competition by the TAMHSC’s Office of </a:t>
            </a:r>
            <a:r>
              <a:rPr lang="en-US" dirty="0" err="1" smtClean="0"/>
              <a:t>Interprofessional</a:t>
            </a:r>
            <a:r>
              <a:rPr lang="en-US" dirty="0" smtClean="0"/>
              <a:t> Education &amp; Research.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239-4842-4D15-8ADF-F1F60DAFF1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13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Registered teams will receive a Case Competition Guidebook, which includes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239-4842-4D15-8ADF-F1F60DAFF1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46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for the winning Clarion local team. I wanted to show you these dates so you</a:t>
            </a:r>
            <a:r>
              <a:rPr lang="en-US" baseline="0" dirty="0" smtClean="0"/>
              <a:t> can be thinking ahead to “if I win, would I be able to represent my team at the national competition”.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239-4842-4D15-8ADF-F1F60DAFF1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24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Can teams have alternate students? </a:t>
            </a:r>
            <a:r>
              <a:rPr lang="en-US" dirty="0" smtClean="0"/>
              <a:t>No. The maximum number of students who can participate (research, planning, presenting, </a:t>
            </a:r>
            <a:r>
              <a:rPr lang="en-US" dirty="0" err="1" smtClean="0"/>
              <a:t>etc</a:t>
            </a:r>
            <a:r>
              <a:rPr lang="en-US" dirty="0" smtClean="0"/>
              <a:t>) on the team is four.</a:t>
            </a:r>
          </a:p>
          <a:p>
            <a:r>
              <a:rPr lang="en-US" b="1" dirty="0" smtClean="0"/>
              <a:t>For the TAMHSC Local Competition, how are teams formed?</a:t>
            </a:r>
            <a:r>
              <a:rPr lang="en-US" dirty="0" smtClean="0"/>
              <a:t> Students register individually and are randomly assigned to a team or register a team (must follow team composition rules).</a:t>
            </a:r>
          </a:p>
          <a:p>
            <a:r>
              <a:rPr lang="en-US" b="1" dirty="0" smtClean="0"/>
              <a:t>Who are the judges the students will be presenting to? </a:t>
            </a:r>
            <a:r>
              <a:rPr lang="en-US" dirty="0" smtClean="0"/>
              <a:t>The panel of judges will consist of an </a:t>
            </a:r>
            <a:r>
              <a:rPr lang="en-US" dirty="0" err="1" smtClean="0"/>
              <a:t>interprofessional</a:t>
            </a:r>
            <a:r>
              <a:rPr lang="en-US" dirty="0" smtClean="0"/>
              <a:t> team of experts and practitioners in the healthcare field. Teams usually present to four to five judges.</a:t>
            </a:r>
          </a:p>
          <a:p>
            <a:r>
              <a:rPr lang="en-US" b="1" dirty="0" smtClean="0"/>
              <a:t>Who determines/forms the case for the competition? </a:t>
            </a:r>
            <a:r>
              <a:rPr lang="en-US" dirty="0" smtClean="0"/>
              <a:t>The topic of the case is determined based on current systemic issues in healthcare. A team of healthcare faculty at the University of Minnesota lead the case writing, and consult with subject matter experts on the year’s topic.</a:t>
            </a:r>
          </a:p>
          <a:p>
            <a:r>
              <a:rPr lang="en-US" b="1" dirty="0" smtClean="0"/>
              <a:t>What student level usually participates in this competition? </a:t>
            </a:r>
            <a:r>
              <a:rPr lang="en-US" dirty="0" smtClean="0"/>
              <a:t>The case competition is open to all health professional students, including both bachelor level (e.g. Bachelor of Science in Nursing students) and master/doctoral level (e.g. Master of Public Health, Medicine, Pharmacy, </a:t>
            </a:r>
            <a:r>
              <a:rPr lang="en-US" dirty="0" err="1" smtClean="0"/>
              <a:t>etc</a:t>
            </a:r>
            <a:r>
              <a:rPr lang="en-US" dirty="0" smtClean="0"/>
              <a:t>). For undergraduate programs, participation in the Junior or Senior year is recommended.</a:t>
            </a:r>
          </a:p>
          <a:p>
            <a:r>
              <a:rPr lang="en-US" b="1" dirty="0" smtClean="0"/>
              <a:t>How long do teams get to work on the case? </a:t>
            </a:r>
            <a:r>
              <a:rPr lang="en-US" dirty="0" smtClean="0"/>
              <a:t>The case is released to all participants at the same time, in late January.  Many schools (including the University of MN) host local competitions in early-mid March, giving teams about six weeks to prepare. The National Competition takes place in mid-late April, so teams competing in the national competition have about 10-12 weeks from the time the case is released to the time of the competition.</a:t>
            </a:r>
          </a:p>
          <a:p>
            <a:r>
              <a:rPr lang="en-US" b="1" dirty="0" smtClean="0"/>
              <a:t>Is the same case used for the local and national competition? </a:t>
            </a:r>
            <a:r>
              <a:rPr lang="en-US" dirty="0" smtClean="0"/>
              <a:t>Yes.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F5239-4842-4D15-8ADF-F1F60DAFF1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0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0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2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6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5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5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3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8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0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1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271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zemanek@tamu.ed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amuhsc.co1.qualtrics.com/jfe/form/SV_8CdxiA3ihTKIGl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439" y="558339"/>
            <a:ext cx="7989752" cy="15048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TAMHSC Clarion Case Competition informational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kim</a:t>
            </a:r>
            <a:r>
              <a:rPr lang="en-US" dirty="0" smtClean="0"/>
              <a:t> Zemanek, assistant director</a:t>
            </a:r>
          </a:p>
          <a:p>
            <a:r>
              <a:rPr lang="en-US" dirty="0" smtClean="0"/>
              <a:t>office of </a:t>
            </a:r>
            <a:r>
              <a:rPr lang="en-US" dirty="0" err="1" smtClean="0"/>
              <a:t>interprofessional</a:t>
            </a:r>
            <a:r>
              <a:rPr lang="en-US" dirty="0" smtClean="0"/>
              <a:t> education &amp; research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068" y="3187576"/>
            <a:ext cx="3045155" cy="311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case competition </a:t>
            </a:r>
            <a:br>
              <a:rPr lang="en-US" dirty="0" smtClean="0"/>
            </a:br>
            <a:r>
              <a:rPr lang="en-US" dirty="0" smtClean="0"/>
              <a:t>participant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75104"/>
            <a:ext cx="4265128" cy="45079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Case </a:t>
            </a:r>
            <a:r>
              <a:rPr lang="en-US" dirty="0"/>
              <a:t>Competition </a:t>
            </a:r>
            <a:r>
              <a:rPr lang="en-US" dirty="0" smtClean="0"/>
              <a:t>Guidebook includes</a:t>
            </a:r>
            <a:r>
              <a:rPr lang="en-US" dirty="0"/>
              <a:t>:</a:t>
            </a:r>
          </a:p>
          <a:p>
            <a:pPr marL="914400" indent="-304800"/>
            <a:r>
              <a:rPr lang="en-US" dirty="0"/>
              <a:t>Rules and regulations</a:t>
            </a:r>
          </a:p>
          <a:p>
            <a:pPr marL="914400" indent="-304800"/>
            <a:r>
              <a:rPr lang="en-US" dirty="0"/>
              <a:t>Roles for students and advisors</a:t>
            </a:r>
          </a:p>
          <a:p>
            <a:pPr marL="914400" indent="-304800"/>
            <a:r>
              <a:rPr lang="en-US" dirty="0"/>
              <a:t>Team definitions</a:t>
            </a:r>
          </a:p>
          <a:p>
            <a:pPr marL="914400" indent="-304800"/>
            <a:r>
              <a:rPr lang="en-US" dirty="0"/>
              <a:t>Judging criteria</a:t>
            </a:r>
          </a:p>
          <a:p>
            <a:pPr marL="914400" indent="-304800"/>
            <a:r>
              <a:rPr lang="en-US" dirty="0"/>
              <a:t>Contact information for additional questions</a:t>
            </a:r>
          </a:p>
          <a:p>
            <a:pPr marL="914400" indent="-304800"/>
            <a:r>
              <a:rPr lang="en-US" dirty="0"/>
              <a:t>Technical assistance for team </a:t>
            </a:r>
            <a:r>
              <a:rPr lang="en-US" dirty="0" smtClean="0"/>
              <a:t>development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953" y="1943100"/>
            <a:ext cx="353405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Mandatory local case competition </a:t>
            </a:r>
            <a:r>
              <a:rPr lang="en-US" dirty="0"/>
              <a:t>orientation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Saturday</a:t>
            </a:r>
            <a:r>
              <a:rPr lang="en-US" sz="1800" dirty="0"/>
              <a:t>, January 25, 2020  10AM-Noon Bryan Campus </a:t>
            </a:r>
            <a:r>
              <a:rPr lang="en-US" sz="1800" dirty="0" smtClean="0"/>
              <a:t>in </a:t>
            </a:r>
            <a:r>
              <a:rPr lang="en-US" sz="1800" dirty="0" err="1" smtClean="0"/>
              <a:t>Hpeb</a:t>
            </a:r>
            <a:r>
              <a:rPr lang="en-US" sz="1800" dirty="0" smtClean="0"/>
              <a:t> LL43 A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4"/>
            <a:ext cx="2677487" cy="3432132"/>
          </a:xfrm>
        </p:spPr>
        <p:txBody>
          <a:bodyPr>
            <a:normAutofit/>
          </a:bodyPr>
          <a:lstStyle/>
          <a:p>
            <a:r>
              <a:rPr lang="en-US" dirty="0" smtClean="0"/>
              <a:t>Team </a:t>
            </a:r>
            <a:r>
              <a:rPr lang="en-US" dirty="0"/>
              <a:t>a</a:t>
            </a:r>
            <a:r>
              <a:rPr lang="en-US" dirty="0" smtClean="0"/>
              <a:t>ssignments </a:t>
            </a:r>
            <a:r>
              <a:rPr lang="en-US" dirty="0"/>
              <a:t>a</a:t>
            </a:r>
            <a:r>
              <a:rPr lang="en-US" dirty="0" smtClean="0"/>
              <a:t>nnounced</a:t>
            </a:r>
            <a:endParaRPr lang="en-US" dirty="0"/>
          </a:p>
          <a:p>
            <a:r>
              <a:rPr lang="en-US" dirty="0" smtClean="0"/>
              <a:t>Teams receive </a:t>
            </a:r>
            <a:r>
              <a:rPr lang="en-US" dirty="0"/>
              <a:t>Case and Guidebook</a:t>
            </a:r>
          </a:p>
          <a:p>
            <a:r>
              <a:rPr lang="en-US" dirty="0" smtClean="0"/>
              <a:t>Overview of</a:t>
            </a:r>
            <a:r>
              <a:rPr lang="en-US" dirty="0" smtClean="0"/>
              <a:t> </a:t>
            </a:r>
            <a:r>
              <a:rPr lang="en-US" dirty="0"/>
              <a:t>competition rules </a:t>
            </a:r>
          </a:p>
          <a:p>
            <a:r>
              <a:rPr lang="en-US" dirty="0"/>
              <a:t>Hear from former participants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056" y="4328118"/>
            <a:ext cx="3863888" cy="2195391"/>
          </a:xfrm>
          <a:prstGeom prst="rect">
            <a:avLst/>
          </a:prstGeom>
        </p:spPr>
      </p:pic>
      <p:pic>
        <p:nvPicPr>
          <p:cNvPr id="1026" name="Picture 2" descr="https://i2.wp.com/vitalrecord.tamhsc.edu/wp-content/uploads/2018/03/IMG_14451.jpg?resize=1100%2C625&amp;ssl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857499"/>
            <a:ext cx="3967033" cy="225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s://i2.wp.com/vitalrecord.tamhsc.edu/wp-content/uploads/2018/03/IMG_14451.jpg?resize=1100%2C625&amp;ssl=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056" y="1943799"/>
            <a:ext cx="3863888" cy="2280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4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clarion case competition University of Minnesota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40539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Tentative Schedule</a:t>
            </a:r>
          </a:p>
          <a:p>
            <a:pPr marL="0" indent="0">
              <a:buNone/>
            </a:pPr>
            <a:r>
              <a:rPr lang="en-US" b="1" dirty="0" smtClean="0"/>
              <a:t>Friday, April </a:t>
            </a:r>
            <a:r>
              <a:rPr lang="en-US" b="1" dirty="0"/>
              <a:t>17th, 2020</a:t>
            </a:r>
          </a:p>
          <a:p>
            <a:r>
              <a:rPr lang="en-US" dirty="0"/>
              <a:t>Optional Presentation Practice Sessions (10am - 3pm)</a:t>
            </a:r>
          </a:p>
          <a:p>
            <a:pPr lvl="1"/>
            <a:r>
              <a:rPr lang="en-US" dirty="0"/>
              <a:t>Location: Coffman Memorial Union</a:t>
            </a:r>
          </a:p>
          <a:p>
            <a:r>
              <a:rPr lang="en-US" dirty="0" err="1"/>
              <a:t>Interprofessional</a:t>
            </a:r>
            <a:r>
              <a:rPr lang="en-US" dirty="0"/>
              <a:t> Escape Room (3pm - 5pm)</a:t>
            </a:r>
          </a:p>
          <a:p>
            <a:pPr lvl="1"/>
            <a:r>
              <a:rPr lang="en-US" dirty="0"/>
              <a:t>Location: </a:t>
            </a:r>
            <a:r>
              <a:rPr lang="en-US" dirty="0" err="1"/>
              <a:t>Bentson</a:t>
            </a:r>
            <a:r>
              <a:rPr lang="en-US" dirty="0"/>
              <a:t> Healthy Communities Innovation Center</a:t>
            </a:r>
          </a:p>
          <a:p>
            <a:r>
              <a:rPr lang="en-US" dirty="0"/>
              <a:t>National Case Competition Welcome Reception Dinner (5pm - 9pm)</a:t>
            </a:r>
          </a:p>
          <a:p>
            <a:pPr lvl="1"/>
            <a:r>
              <a:rPr lang="en-US" dirty="0"/>
              <a:t>Location: Weisman Art Museum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4053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Saturday, April </a:t>
            </a:r>
            <a:r>
              <a:rPr lang="en-US" b="1" dirty="0"/>
              <a:t>18th, 2020</a:t>
            </a:r>
          </a:p>
          <a:p>
            <a:r>
              <a:rPr lang="en-US" dirty="0"/>
              <a:t>Presentations (8am - 5pm)</a:t>
            </a:r>
          </a:p>
          <a:p>
            <a:pPr lvl="1"/>
            <a:r>
              <a:rPr lang="en-US" dirty="0"/>
              <a:t>Location: Coffman Memorial Union</a:t>
            </a:r>
          </a:p>
          <a:p>
            <a:pPr lvl="1"/>
            <a:r>
              <a:rPr lang="en-US" dirty="0"/>
              <a:t>Teams will be assigned a presentation time and room prior to the competition day.</a:t>
            </a:r>
          </a:p>
          <a:p>
            <a:r>
              <a:rPr lang="en-US" dirty="0"/>
              <a:t>National Competition Awards Banquet (5:30pm - 9pm)</a:t>
            </a:r>
          </a:p>
          <a:p>
            <a:pPr lvl="1"/>
            <a:r>
              <a:rPr lang="en-US" dirty="0"/>
              <a:t>Location: Coffman Memorial Union: Campus Club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70117"/>
            <a:ext cx="7989752" cy="3488852"/>
          </a:xfrm>
        </p:spPr>
        <p:txBody>
          <a:bodyPr>
            <a:normAutofit/>
          </a:bodyPr>
          <a:lstStyle/>
          <a:p>
            <a:r>
              <a:rPr lang="en-US" b="1" dirty="0" smtClean="0"/>
              <a:t>Can </a:t>
            </a:r>
            <a:r>
              <a:rPr lang="en-US" b="1" dirty="0"/>
              <a:t>teams have alternate students? </a:t>
            </a:r>
            <a:endParaRPr lang="en-US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the </a:t>
            </a:r>
            <a:r>
              <a:rPr lang="en-US" b="1" dirty="0" smtClean="0"/>
              <a:t>TAMHSC </a:t>
            </a:r>
            <a:r>
              <a:rPr lang="en-US" b="1" dirty="0"/>
              <a:t>Local Competition, how are teams formed?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 smtClean="0"/>
              <a:t>Who </a:t>
            </a:r>
            <a:r>
              <a:rPr lang="en-US" b="1" dirty="0"/>
              <a:t>are the judges the students will be presenting to? </a:t>
            </a:r>
            <a:endParaRPr lang="en-US" b="1" dirty="0" smtClean="0"/>
          </a:p>
          <a:p>
            <a:r>
              <a:rPr lang="en-US" b="1" dirty="0" smtClean="0"/>
              <a:t>Who </a:t>
            </a:r>
            <a:r>
              <a:rPr lang="en-US" b="1" dirty="0"/>
              <a:t>determines/forms the case for the competition? </a:t>
            </a:r>
            <a:endParaRPr lang="en-US" b="1" dirty="0" smtClean="0"/>
          </a:p>
          <a:p>
            <a:r>
              <a:rPr lang="en-US" b="1" dirty="0" smtClean="0"/>
              <a:t>What </a:t>
            </a:r>
            <a:r>
              <a:rPr lang="en-US" b="1" dirty="0"/>
              <a:t>student level usually participates in this competition? </a:t>
            </a:r>
            <a:endParaRPr lang="en-US" b="1" dirty="0" smtClean="0"/>
          </a:p>
          <a:p>
            <a:r>
              <a:rPr lang="en-US" b="1" dirty="0" smtClean="0"/>
              <a:t>How </a:t>
            </a:r>
            <a:r>
              <a:rPr lang="en-US" b="1" dirty="0"/>
              <a:t>long do teams get to work on the case? </a:t>
            </a:r>
            <a:r>
              <a:rPr lang="en-US" b="1" dirty="0" smtClean="0"/>
              <a:t>Is </a:t>
            </a:r>
            <a:r>
              <a:rPr lang="en-US" b="1" dirty="0"/>
              <a:t>the same case used for the local and national competition?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955" y="2351678"/>
            <a:ext cx="4104226" cy="26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81192" y="5995339"/>
            <a:ext cx="8096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Please contact </a:t>
            </a:r>
            <a:r>
              <a:rPr lang="en-US" sz="1600" dirty="0" smtClean="0"/>
              <a:t>Dr. Kim Zemanek at </a:t>
            </a:r>
            <a:r>
              <a:rPr lang="en-US" sz="1600" dirty="0" smtClean="0">
                <a:hlinkClick r:id="rId3"/>
              </a:rPr>
              <a:t>kzemanek@tamu.edu</a:t>
            </a:r>
            <a:r>
              <a:rPr lang="en-US" sz="1600" dirty="0" smtClean="0"/>
              <a:t> or 979.436.9115 with any </a:t>
            </a:r>
            <a:r>
              <a:rPr lang="en-US" sz="1600" dirty="0"/>
              <a:t>questions.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87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Clarion informational session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Clarion?</a:t>
            </a:r>
          </a:p>
          <a:p>
            <a:r>
              <a:rPr lang="en-US" dirty="0" smtClean="0"/>
              <a:t>Why Clarion?</a:t>
            </a:r>
          </a:p>
          <a:p>
            <a:r>
              <a:rPr lang="en-US" dirty="0" smtClean="0"/>
              <a:t>Pillars of Clarion</a:t>
            </a:r>
          </a:p>
          <a:p>
            <a:r>
              <a:rPr lang="en-US" dirty="0" smtClean="0"/>
              <a:t>Competition Details</a:t>
            </a:r>
          </a:p>
          <a:p>
            <a:r>
              <a:rPr lang="en-US" dirty="0" smtClean="0"/>
              <a:t>Local Clarion Case Competition</a:t>
            </a:r>
          </a:p>
          <a:p>
            <a:r>
              <a:rPr lang="en-US" dirty="0" smtClean="0"/>
              <a:t>National Clarion Case Competition</a:t>
            </a:r>
          </a:p>
          <a:p>
            <a:r>
              <a:rPr lang="en-US" dirty="0" smtClean="0"/>
              <a:t>How to Register for the Local </a:t>
            </a:r>
            <a:r>
              <a:rPr lang="en-US" dirty="0" smtClean="0"/>
              <a:t>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clarion?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CLARION focuses </a:t>
            </a:r>
            <a:r>
              <a:rPr lang="en-US" sz="2400" dirty="0" smtClean="0"/>
              <a:t>on: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rofessional </a:t>
            </a:r>
            <a:r>
              <a:rPr lang="en-US" sz="2400" dirty="0"/>
              <a:t>development of health professional students </a:t>
            </a:r>
            <a:endParaRPr lang="en-US" sz="2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ncludes </a:t>
            </a:r>
            <a:r>
              <a:rPr lang="en-US" sz="2400" dirty="0"/>
              <a:t>lessons </a:t>
            </a:r>
            <a:r>
              <a:rPr lang="en-US" sz="2400" dirty="0" smtClean="0"/>
              <a:t>in:</a:t>
            </a:r>
          </a:p>
          <a:p>
            <a:pPr lvl="1"/>
            <a:r>
              <a:rPr lang="en-US" sz="2400" dirty="0" smtClean="0"/>
              <a:t>leadership</a:t>
            </a:r>
            <a:r>
              <a:rPr lang="en-US" sz="2400" dirty="0"/>
              <a:t>, teamwork, communication, analytical reasoning, conflict-resolution, and business practices. 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1100" dirty="0" smtClean="0"/>
              <a:t>Clarion - University of Minnesota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6962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clarion?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afe </a:t>
            </a:r>
            <a:r>
              <a:rPr lang="en-US" sz="2400" dirty="0"/>
              <a:t>and high-quality care for </a:t>
            </a:r>
            <a:r>
              <a:rPr lang="en-US" sz="2400" dirty="0" smtClean="0"/>
              <a:t>patients.</a:t>
            </a:r>
          </a:p>
          <a:p>
            <a:r>
              <a:rPr lang="en-US" sz="2400" dirty="0" smtClean="0"/>
              <a:t>Medical</a:t>
            </a:r>
            <a:r>
              <a:rPr lang="en-US" sz="2400" dirty="0" smtClean="0"/>
              <a:t> Errors are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leading cause of death in the United States </a:t>
            </a:r>
            <a:r>
              <a:rPr lang="en-US" sz="1300" dirty="0" smtClean="0"/>
              <a:t>(</a:t>
            </a:r>
            <a:r>
              <a:rPr lang="en-US" sz="1300" dirty="0" err="1" smtClean="0"/>
              <a:t>Makary</a:t>
            </a:r>
            <a:r>
              <a:rPr lang="en-US" sz="1300" dirty="0" smtClean="0"/>
              <a:t> &amp; Daniel, 2016)</a:t>
            </a:r>
          </a:p>
          <a:p>
            <a:r>
              <a:rPr lang="en-US" sz="2400" dirty="0" smtClean="0"/>
              <a:t>Miscommunication </a:t>
            </a:r>
            <a:r>
              <a:rPr lang="en-US" sz="2400" dirty="0"/>
              <a:t>and lack of </a:t>
            </a:r>
            <a:r>
              <a:rPr lang="en-US" sz="2400" dirty="0" smtClean="0"/>
              <a:t>communication 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reaking </a:t>
            </a:r>
            <a:r>
              <a:rPr lang="en-US" sz="2400" dirty="0"/>
              <a:t>down the isolated disciplinary silos in which students are </a:t>
            </a:r>
            <a:r>
              <a:rPr lang="en-US" sz="2400" dirty="0" smtClean="0"/>
              <a:t>trained is required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1000" dirty="0" smtClean="0"/>
              <a:t>Clarion – University of Minnesota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6464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Pillars of clarion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Leadership</a:t>
            </a:r>
          </a:p>
          <a:p>
            <a:r>
              <a:rPr lang="en-US" sz="2800" dirty="0" err="1"/>
              <a:t>Interprofessional</a:t>
            </a:r>
            <a:r>
              <a:rPr lang="en-US" sz="2800" dirty="0"/>
              <a:t> Teamwork</a:t>
            </a:r>
          </a:p>
          <a:p>
            <a:r>
              <a:rPr lang="en-US" sz="2800" dirty="0"/>
              <a:t>Communication</a:t>
            </a:r>
          </a:p>
          <a:p>
            <a:r>
              <a:rPr lang="en-US" sz="2800" dirty="0"/>
              <a:t>Patient Safety and Quality</a:t>
            </a:r>
          </a:p>
          <a:p>
            <a:r>
              <a:rPr lang="en-US" sz="2800" dirty="0"/>
              <a:t>Patient-Centered Care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 algn="r">
              <a:buNone/>
            </a:pPr>
            <a:r>
              <a:rPr lang="en-US" sz="1100" dirty="0" smtClean="0"/>
              <a:t>Clarion – University of Minnesota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8157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details </a:t>
            </a:r>
            <a:br>
              <a:rPr lang="en-US" dirty="0" smtClean="0"/>
            </a:br>
            <a:r>
              <a:rPr lang="en-US" dirty="0" smtClean="0"/>
              <a:t>team composition &amp;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39112"/>
            <a:ext cx="7989752" cy="43450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Four students per team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Must </a:t>
            </a:r>
            <a:r>
              <a:rPr lang="en-US" dirty="0"/>
              <a:t>represent at least </a:t>
            </a:r>
            <a:r>
              <a:rPr lang="en-US" b="1" dirty="0"/>
              <a:t>two different professions </a:t>
            </a:r>
            <a:r>
              <a:rPr lang="en-US" dirty="0"/>
              <a:t>and</a:t>
            </a:r>
            <a:r>
              <a:rPr lang="en-US" b="1" dirty="0"/>
              <a:t> no more than 2 of the same professions on each team</a:t>
            </a:r>
            <a:r>
              <a:rPr lang="en-US" dirty="0"/>
              <a:t>:</a:t>
            </a:r>
          </a:p>
          <a:p>
            <a:pPr marL="914400" indent="-304800"/>
            <a:r>
              <a:rPr lang="en-US" b="1" dirty="0">
                <a:solidFill>
                  <a:srgbClr val="FF0000"/>
                </a:solidFill>
              </a:rPr>
              <a:t>Healthcare </a:t>
            </a:r>
            <a:r>
              <a:rPr lang="en-US" b="1" dirty="0" smtClean="0">
                <a:solidFill>
                  <a:srgbClr val="FF0000"/>
                </a:solidFill>
              </a:rPr>
              <a:t>Administration </a:t>
            </a:r>
            <a:r>
              <a:rPr lang="en-US" dirty="0" smtClean="0">
                <a:solidFill>
                  <a:srgbClr val="FF0000"/>
                </a:solidFill>
              </a:rPr>
              <a:t>(Part of our School of Public Health)</a:t>
            </a:r>
            <a:endParaRPr lang="en-US" dirty="0">
              <a:solidFill>
                <a:srgbClr val="FF0000"/>
              </a:solidFill>
            </a:endParaRPr>
          </a:p>
          <a:p>
            <a:pPr marL="914400" indent="-304800"/>
            <a:r>
              <a:rPr lang="en-US" b="1" dirty="0">
                <a:solidFill>
                  <a:srgbClr val="FF0000"/>
                </a:solidFill>
              </a:rPr>
              <a:t>Medicine</a:t>
            </a:r>
          </a:p>
          <a:p>
            <a:pPr marL="914400" indent="-304800"/>
            <a:r>
              <a:rPr lang="en-US" b="1" dirty="0">
                <a:solidFill>
                  <a:srgbClr val="FF0000"/>
                </a:solidFill>
              </a:rPr>
              <a:t>Nursing</a:t>
            </a:r>
          </a:p>
          <a:p>
            <a:pPr marL="914400" indent="-304800"/>
            <a:r>
              <a:rPr lang="en-US" b="1" dirty="0">
                <a:solidFill>
                  <a:srgbClr val="FF0000"/>
                </a:solidFill>
              </a:rPr>
              <a:t>Pharmacy</a:t>
            </a:r>
          </a:p>
          <a:p>
            <a:pPr marL="914400" indent="-304800"/>
            <a:r>
              <a:rPr lang="en-US" b="1" dirty="0">
                <a:solidFill>
                  <a:srgbClr val="FF0000"/>
                </a:solidFill>
              </a:rPr>
              <a:t>Dentistry</a:t>
            </a:r>
          </a:p>
          <a:p>
            <a:pPr marL="914400" indent="-304800"/>
            <a:r>
              <a:rPr lang="en-US" b="1" dirty="0">
                <a:solidFill>
                  <a:srgbClr val="FF0000"/>
                </a:solidFill>
              </a:rPr>
              <a:t>Public Health</a:t>
            </a:r>
          </a:p>
          <a:p>
            <a:r>
              <a:rPr lang="en-US" dirty="0" smtClean="0"/>
              <a:t>+ </a:t>
            </a:r>
            <a:r>
              <a:rPr lang="en-US" dirty="0"/>
              <a:t>any other medically-related </a:t>
            </a:r>
            <a:r>
              <a:rPr lang="en-US" dirty="0" smtClean="0"/>
              <a:t>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3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details </a:t>
            </a:r>
            <a:br>
              <a:rPr lang="en-US" dirty="0"/>
            </a:br>
            <a:r>
              <a:rPr lang="en-US" dirty="0"/>
              <a:t>team composition &amp;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2343997"/>
          </a:xfrm>
        </p:spPr>
        <p:txBody>
          <a:bodyPr/>
          <a:lstStyle/>
          <a:p>
            <a:r>
              <a:rPr lang="en-US" b="1" dirty="0"/>
              <a:t>Participants must be full-time students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 smtClean="0"/>
              <a:t>Participants </a:t>
            </a:r>
            <a:r>
              <a:rPr lang="en-US" b="1" dirty="0"/>
              <a:t>may only compete </a:t>
            </a:r>
            <a:r>
              <a:rPr lang="en-US" b="1" dirty="0" smtClean="0"/>
              <a:t>at the national competition once</a:t>
            </a:r>
            <a:r>
              <a:rPr lang="en-US" dirty="0"/>
              <a:t>. </a:t>
            </a:r>
            <a:r>
              <a:rPr lang="en-US" dirty="0" smtClean="0"/>
              <a:t>National teams </a:t>
            </a:r>
            <a:r>
              <a:rPr lang="en-US" dirty="0"/>
              <a:t>must be comprised of new participants annually</a:t>
            </a:r>
            <a:r>
              <a:rPr lang="en-US" dirty="0" smtClean="0"/>
              <a:t>. </a:t>
            </a:r>
            <a:r>
              <a:rPr lang="en-US" smtClean="0"/>
              <a:t>However, if </a:t>
            </a:r>
            <a:r>
              <a:rPr lang="en-US" dirty="0" smtClean="0"/>
              <a:t>you competed last year at the local competition but your team did not advance to the national competition then you can compete again this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clarion case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76856"/>
            <a:ext cx="7989752" cy="3124742"/>
          </a:xfrm>
        </p:spPr>
        <p:txBody>
          <a:bodyPr/>
          <a:lstStyle/>
          <a:p>
            <a:r>
              <a:rPr lang="en-US" dirty="0"/>
              <a:t>Registration is limited and granted on a first-come, first-serve basis.</a:t>
            </a:r>
          </a:p>
          <a:p>
            <a:r>
              <a:rPr lang="en-US" b="1" dirty="0"/>
              <a:t>The Local Case Competition is only open to </a:t>
            </a:r>
            <a:r>
              <a:rPr lang="en-US" b="1" dirty="0" smtClean="0"/>
              <a:t>Texas A&amp;M Health Science Center </a:t>
            </a:r>
            <a:r>
              <a:rPr lang="en-US" b="1" dirty="0"/>
              <a:t>students.</a:t>
            </a:r>
            <a:endParaRPr lang="en-US" dirty="0"/>
          </a:p>
          <a:p>
            <a:r>
              <a:rPr lang="en-US" b="1" dirty="0"/>
              <a:t>Participation is free!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Register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HERE</a:t>
            </a:r>
            <a:r>
              <a:rPr lang="en-US" dirty="0" smtClean="0">
                <a:solidFill>
                  <a:srgbClr val="FF0000"/>
                </a:solidFill>
              </a:rPr>
              <a:t> until midnight, January 20, 2020.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*Team &amp; Individual Registrations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case competition important 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935053"/>
          </a:xfrm>
        </p:spPr>
        <p:txBody>
          <a:bodyPr/>
          <a:lstStyle/>
          <a:p>
            <a:r>
              <a:rPr lang="en-US" b="1" u="sng" dirty="0" smtClean="0"/>
              <a:t>Information Session</a:t>
            </a:r>
            <a:r>
              <a:rPr lang="en-US" dirty="0" smtClean="0"/>
              <a:t>: Wednesday, November 13, 2019 Noon-1:00pm</a:t>
            </a:r>
          </a:p>
          <a:p>
            <a:r>
              <a:rPr lang="en-US" b="1" dirty="0" smtClean="0"/>
              <a:t>Registration Opens</a:t>
            </a:r>
            <a:r>
              <a:rPr lang="en-US" dirty="0" smtClean="0"/>
              <a:t>: Wednesday, November 13, 2019</a:t>
            </a:r>
          </a:p>
          <a:p>
            <a:r>
              <a:rPr lang="en-US" b="1" dirty="0" smtClean="0"/>
              <a:t>Registration Closes</a:t>
            </a:r>
            <a:r>
              <a:rPr lang="en-US" dirty="0" smtClean="0"/>
              <a:t>: Midnight, Monday, January 20, </a:t>
            </a:r>
            <a:r>
              <a:rPr lang="en-US" dirty="0" smtClean="0"/>
              <a:t>2020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Mandatory Local Case Competition Orientation</a:t>
            </a:r>
            <a:r>
              <a:rPr lang="en-US" dirty="0" smtClean="0"/>
              <a:t>: Saturday, January 25, 2020  10AM-Noon (Teams announced)</a:t>
            </a:r>
          </a:p>
          <a:p>
            <a:r>
              <a:rPr lang="en-US" b="1" dirty="0" smtClean="0"/>
              <a:t>Case and Guidebook Released</a:t>
            </a:r>
            <a:r>
              <a:rPr lang="en-US" dirty="0" smtClean="0"/>
              <a:t>: Saturday, January 25, 2020 at </a:t>
            </a:r>
            <a:r>
              <a:rPr lang="en-US" dirty="0" smtClean="0"/>
              <a:t>Orientation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Local Case Competition Date</a:t>
            </a:r>
            <a:r>
              <a:rPr lang="en-US" dirty="0" smtClean="0"/>
              <a:t>: Saturday, February 29, 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4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405</TotalTime>
  <Words>716</Words>
  <Application>Microsoft Office PowerPoint</Application>
  <PresentationFormat>On-screen Show (4:3)</PresentationFormat>
  <Paragraphs>128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Wingdings 2</vt:lpstr>
      <vt:lpstr>Dividend</vt:lpstr>
      <vt:lpstr>TAMHSC Clarion Case Competition informational session</vt:lpstr>
      <vt:lpstr>Clarion informational session agenda</vt:lpstr>
      <vt:lpstr>What is clarion?</vt:lpstr>
      <vt:lpstr>Why clarion?</vt:lpstr>
      <vt:lpstr>Pillars of clarion</vt:lpstr>
      <vt:lpstr>Competition details  team composition &amp; rules</vt:lpstr>
      <vt:lpstr>Competition details  team composition &amp; rules</vt:lpstr>
      <vt:lpstr>Local clarion case competition</vt:lpstr>
      <vt:lpstr>Local case competition important dates </vt:lpstr>
      <vt:lpstr>Local case competition  participant information </vt:lpstr>
      <vt:lpstr>Mandatory local case competition orientation  Saturday, January 25, 2020  10AM-Noon Bryan Campus in Hpeb LL43 A</vt:lpstr>
      <vt:lpstr>National clarion case competition University of Minnesota </vt:lpstr>
      <vt:lpstr>Frequently asked questions</vt:lpstr>
      <vt:lpstr>Questions?</vt:lpstr>
    </vt:vector>
  </TitlesOfParts>
  <Company>TAMHSC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TAMHSC Clarion Case Competition informational session</dc:title>
  <dc:creator>Zemanek, Kimberly A.</dc:creator>
  <cp:lastModifiedBy>Zemanek, Kimberly A.</cp:lastModifiedBy>
  <cp:revision>31</cp:revision>
  <dcterms:created xsi:type="dcterms:W3CDTF">2019-11-11T15:58:57Z</dcterms:created>
  <dcterms:modified xsi:type="dcterms:W3CDTF">2019-11-12T21:46:22Z</dcterms:modified>
</cp:coreProperties>
</file>