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65" r:id="rId2"/>
  </p:sldIdLst>
  <p:sldSz cx="51206400" cy="36576000"/>
  <p:notesSz cx="6858000" cy="9144000"/>
  <p:defaultTextStyle>
    <a:defPPr>
      <a:defRPr lang="en-US"/>
    </a:defPPr>
    <a:lvl1pPr marL="0" algn="l" defTabSz="2508062" rtl="0" eaLnBrk="1" latinLnBrk="0" hangingPunct="1">
      <a:defRPr sz="9900" kern="1200">
        <a:solidFill>
          <a:schemeClr val="tx1"/>
        </a:solidFill>
        <a:latin typeface="+mn-lt"/>
        <a:ea typeface="+mn-ea"/>
        <a:cs typeface="+mn-cs"/>
      </a:defRPr>
    </a:lvl1pPr>
    <a:lvl2pPr marL="2508062" algn="l" defTabSz="2508062" rtl="0" eaLnBrk="1" latinLnBrk="0" hangingPunct="1">
      <a:defRPr sz="9900" kern="1200">
        <a:solidFill>
          <a:schemeClr val="tx1"/>
        </a:solidFill>
        <a:latin typeface="+mn-lt"/>
        <a:ea typeface="+mn-ea"/>
        <a:cs typeface="+mn-cs"/>
      </a:defRPr>
    </a:lvl2pPr>
    <a:lvl3pPr marL="5016124" algn="l" defTabSz="2508062" rtl="0" eaLnBrk="1" latinLnBrk="0" hangingPunct="1">
      <a:defRPr sz="9900" kern="1200">
        <a:solidFill>
          <a:schemeClr val="tx1"/>
        </a:solidFill>
        <a:latin typeface="+mn-lt"/>
        <a:ea typeface="+mn-ea"/>
        <a:cs typeface="+mn-cs"/>
      </a:defRPr>
    </a:lvl3pPr>
    <a:lvl4pPr marL="7524186" algn="l" defTabSz="2508062" rtl="0" eaLnBrk="1" latinLnBrk="0" hangingPunct="1">
      <a:defRPr sz="9900" kern="1200">
        <a:solidFill>
          <a:schemeClr val="tx1"/>
        </a:solidFill>
        <a:latin typeface="+mn-lt"/>
        <a:ea typeface="+mn-ea"/>
        <a:cs typeface="+mn-cs"/>
      </a:defRPr>
    </a:lvl4pPr>
    <a:lvl5pPr marL="10032248" algn="l" defTabSz="2508062" rtl="0" eaLnBrk="1" latinLnBrk="0" hangingPunct="1">
      <a:defRPr sz="9900" kern="1200">
        <a:solidFill>
          <a:schemeClr val="tx1"/>
        </a:solidFill>
        <a:latin typeface="+mn-lt"/>
        <a:ea typeface="+mn-ea"/>
        <a:cs typeface="+mn-cs"/>
      </a:defRPr>
    </a:lvl5pPr>
    <a:lvl6pPr marL="12540310" algn="l" defTabSz="2508062" rtl="0" eaLnBrk="1" latinLnBrk="0" hangingPunct="1">
      <a:defRPr sz="9900" kern="1200">
        <a:solidFill>
          <a:schemeClr val="tx1"/>
        </a:solidFill>
        <a:latin typeface="+mn-lt"/>
        <a:ea typeface="+mn-ea"/>
        <a:cs typeface="+mn-cs"/>
      </a:defRPr>
    </a:lvl6pPr>
    <a:lvl7pPr marL="15048372" algn="l" defTabSz="2508062" rtl="0" eaLnBrk="1" latinLnBrk="0" hangingPunct="1">
      <a:defRPr sz="9900" kern="1200">
        <a:solidFill>
          <a:schemeClr val="tx1"/>
        </a:solidFill>
        <a:latin typeface="+mn-lt"/>
        <a:ea typeface="+mn-ea"/>
        <a:cs typeface="+mn-cs"/>
      </a:defRPr>
    </a:lvl7pPr>
    <a:lvl8pPr marL="17556434" algn="l" defTabSz="2508062" rtl="0" eaLnBrk="1" latinLnBrk="0" hangingPunct="1">
      <a:defRPr sz="9900" kern="1200">
        <a:solidFill>
          <a:schemeClr val="tx1"/>
        </a:solidFill>
        <a:latin typeface="+mn-lt"/>
        <a:ea typeface="+mn-ea"/>
        <a:cs typeface="+mn-cs"/>
      </a:defRPr>
    </a:lvl8pPr>
    <a:lvl9pPr marL="20064496" algn="l" defTabSz="2508062" rtl="0" eaLnBrk="1" latinLnBrk="0" hangingPunct="1">
      <a:defRPr sz="9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0">
          <p15:clr>
            <a:srgbClr val="A4A3A4"/>
          </p15:clr>
        </p15:guide>
        <p15:guide id="2" pos="1612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ory" initials="m"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FFE5E5"/>
    <a:srgbClr val="5C0000"/>
    <a:srgbClr val="FFF3F3"/>
    <a:srgbClr val="FFFFFF"/>
    <a:srgbClr val="500000"/>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576" autoAdjust="0"/>
    <p:restoredTop sz="96837" autoAdjust="0"/>
  </p:normalViewPr>
  <p:slideViewPr>
    <p:cSldViewPr snapToGrid="0" snapToObjects="1" showGuides="1">
      <p:cViewPr varScale="1">
        <p:scale>
          <a:sx n="20" d="100"/>
          <a:sy n="20" d="100"/>
        </p:scale>
        <p:origin x="1236" y="144"/>
      </p:cViewPr>
      <p:guideLst>
        <p:guide orient="horz" pos="11520"/>
        <p:guide pos="1612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4000" b="1" i="1" u="none" strike="noStrike" kern="1200" spc="0" baseline="0">
                <a:solidFill>
                  <a:schemeClr val="tx1"/>
                </a:solidFill>
                <a:latin typeface="+mn-lt"/>
                <a:ea typeface="+mn-ea"/>
                <a:cs typeface="+mn-cs"/>
              </a:defRPr>
            </a:pPr>
            <a:r>
              <a:rPr lang="en-US" sz="4000" b="1" i="1" dirty="0">
                <a:solidFill>
                  <a:schemeClr val="tx1"/>
                </a:solidFill>
              </a:rPr>
              <a:t>Results of Pre &amp; Post Testing of OTF</a:t>
            </a:r>
            <a:r>
              <a:rPr lang="en-US" sz="4000" b="1" i="1" baseline="0" dirty="0">
                <a:solidFill>
                  <a:schemeClr val="tx1"/>
                </a:solidFill>
              </a:rPr>
              <a:t> Student Ambassadors</a:t>
            </a:r>
          </a:p>
          <a:p>
            <a:pPr>
              <a:defRPr sz="4000" b="1" i="1">
                <a:solidFill>
                  <a:schemeClr val="tx1"/>
                </a:solidFill>
              </a:defRPr>
            </a:pPr>
            <a:r>
              <a:rPr lang="en-US" sz="4000" b="1" i="1" baseline="0" dirty="0">
                <a:solidFill>
                  <a:schemeClr val="tx1"/>
                </a:solidFill>
              </a:rPr>
              <a:t>During OENA Training Program</a:t>
            </a:r>
            <a:endParaRPr lang="en-US" sz="4000" b="1" i="1" dirty="0">
              <a:solidFill>
                <a:schemeClr val="tx1"/>
              </a:solidFill>
            </a:endParaRPr>
          </a:p>
        </c:rich>
      </c:tx>
      <c:layout>
        <c:manualLayout>
          <c:xMode val="edge"/>
          <c:yMode val="edge"/>
          <c:x val="0.12623638496244705"/>
          <c:y val="6.5872300604319312E-2"/>
        </c:manualLayout>
      </c:layout>
      <c:overlay val="0"/>
      <c:spPr>
        <a:noFill/>
        <a:ln>
          <a:noFill/>
        </a:ln>
        <a:effectLst/>
      </c:spPr>
      <c:txPr>
        <a:bodyPr rot="0" spcFirstLastPara="1" vertOverflow="ellipsis" vert="horz" wrap="square" anchor="ctr" anchorCtr="1"/>
        <a:lstStyle/>
        <a:p>
          <a:pPr>
            <a:defRPr sz="4000" b="1" i="1"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4.9776303381430201E-2"/>
          <c:y val="2.5600877360931539E-2"/>
          <c:w val="0.93988946982928956"/>
          <c:h val="0.79703862055785923"/>
        </c:manualLayout>
      </c:layout>
      <c:barChart>
        <c:barDir val="bar"/>
        <c:grouping val="stacked"/>
        <c:varyColors val="0"/>
        <c:ser>
          <c:idx val="0"/>
          <c:order val="0"/>
          <c:tx>
            <c:strRef>
              <c:f>Sheet1!$B$1</c:f>
              <c:strCache>
                <c:ptCount val="1"/>
                <c:pt idx="0">
                  <c:v>Pre-Test</c:v>
                </c:pt>
              </c:strCache>
            </c:strRef>
          </c:tx>
          <c:spPr>
            <a:solidFill>
              <a:schemeClr val="accent1"/>
            </a:solidFill>
            <a:ln>
              <a:noFill/>
            </a:ln>
            <a:effectLst/>
          </c:spPr>
          <c:invertIfNegative val="0"/>
          <c:cat>
            <c:strRef>
              <c:f>Sheet1!$A$2:$A$5</c:f>
              <c:strCache>
                <c:ptCount val="3"/>
                <c:pt idx="0">
                  <c:v>Knowledge</c:v>
                </c:pt>
                <c:pt idx="1">
                  <c:v>Attitude</c:v>
                </c:pt>
                <c:pt idx="2">
                  <c:v>Self-efficacy</c:v>
                </c:pt>
              </c:strCache>
            </c:strRef>
          </c:cat>
          <c:val>
            <c:numRef>
              <c:f>Sheet1!$B$2:$B$5</c:f>
              <c:numCache>
                <c:formatCode>General</c:formatCode>
                <c:ptCount val="4"/>
                <c:pt idx="0">
                  <c:v>3</c:v>
                </c:pt>
                <c:pt idx="1">
                  <c:v>16</c:v>
                </c:pt>
                <c:pt idx="2">
                  <c:v>5</c:v>
                </c:pt>
              </c:numCache>
            </c:numRef>
          </c:val>
          <c:extLst>
            <c:ext xmlns:c16="http://schemas.microsoft.com/office/drawing/2014/chart" uri="{C3380CC4-5D6E-409C-BE32-E72D297353CC}">
              <c16:uniqueId val="{00000000-4496-4499-B1D1-D4E96A44F881}"/>
            </c:ext>
          </c:extLst>
        </c:ser>
        <c:ser>
          <c:idx val="1"/>
          <c:order val="1"/>
          <c:tx>
            <c:strRef>
              <c:f>Sheet1!$C$1</c:f>
              <c:strCache>
                <c:ptCount val="1"/>
                <c:pt idx="0">
                  <c:v>Post-Test</c:v>
                </c:pt>
              </c:strCache>
            </c:strRef>
          </c:tx>
          <c:spPr>
            <a:solidFill>
              <a:schemeClr val="accent2"/>
            </a:solidFill>
            <a:ln>
              <a:noFill/>
            </a:ln>
            <a:effectLst/>
          </c:spPr>
          <c:invertIfNegative val="0"/>
          <c:cat>
            <c:strRef>
              <c:f>Sheet1!$A$2:$A$5</c:f>
              <c:strCache>
                <c:ptCount val="3"/>
                <c:pt idx="0">
                  <c:v>Knowledge</c:v>
                </c:pt>
                <c:pt idx="1">
                  <c:v>Attitude</c:v>
                </c:pt>
                <c:pt idx="2">
                  <c:v>Self-efficacy</c:v>
                </c:pt>
              </c:strCache>
            </c:strRef>
          </c:cat>
          <c:val>
            <c:numRef>
              <c:f>Sheet1!$C$2:$C$5</c:f>
              <c:numCache>
                <c:formatCode>General</c:formatCode>
                <c:ptCount val="4"/>
                <c:pt idx="0">
                  <c:v>97</c:v>
                </c:pt>
                <c:pt idx="1">
                  <c:v>84</c:v>
                </c:pt>
                <c:pt idx="2">
                  <c:v>95</c:v>
                </c:pt>
              </c:numCache>
            </c:numRef>
          </c:val>
          <c:extLst>
            <c:ext xmlns:c16="http://schemas.microsoft.com/office/drawing/2014/chart" uri="{C3380CC4-5D6E-409C-BE32-E72D297353CC}">
              <c16:uniqueId val="{00000001-4496-4499-B1D1-D4E96A44F881}"/>
            </c:ext>
          </c:extLst>
        </c:ser>
        <c:ser>
          <c:idx val="2"/>
          <c:order val="2"/>
          <c:tx>
            <c:strRef>
              <c:f>Sheet1!$D$1</c:f>
              <c:strCache>
                <c:ptCount val="1"/>
                <c:pt idx="0">
                  <c:v>Column1</c:v>
                </c:pt>
              </c:strCache>
            </c:strRef>
          </c:tx>
          <c:spPr>
            <a:solidFill>
              <a:schemeClr val="accent3"/>
            </a:solidFill>
            <a:ln>
              <a:noFill/>
            </a:ln>
            <a:effectLst/>
          </c:spPr>
          <c:invertIfNegative val="0"/>
          <c:cat>
            <c:strRef>
              <c:f>Sheet1!$A$2:$A$5</c:f>
              <c:strCache>
                <c:ptCount val="3"/>
                <c:pt idx="0">
                  <c:v>Knowledge</c:v>
                </c:pt>
                <c:pt idx="1">
                  <c:v>Attitude</c:v>
                </c:pt>
                <c:pt idx="2">
                  <c:v>Self-efficacy</c:v>
                </c:pt>
              </c:strCache>
            </c:strRef>
          </c:cat>
          <c:val>
            <c:numRef>
              <c:f>Sheet1!$D$2:$D$5</c:f>
              <c:numCache>
                <c:formatCode>General</c:formatCode>
                <c:ptCount val="4"/>
              </c:numCache>
            </c:numRef>
          </c:val>
          <c:extLst>
            <c:ext xmlns:c16="http://schemas.microsoft.com/office/drawing/2014/chart" uri="{C3380CC4-5D6E-409C-BE32-E72D297353CC}">
              <c16:uniqueId val="{00000002-4496-4499-B1D1-D4E96A44F881}"/>
            </c:ext>
          </c:extLst>
        </c:ser>
        <c:dLbls>
          <c:showLegendKey val="0"/>
          <c:showVal val="0"/>
          <c:showCatName val="0"/>
          <c:showSerName val="0"/>
          <c:showPercent val="0"/>
          <c:showBubbleSize val="0"/>
        </c:dLbls>
        <c:gapWidth val="182"/>
        <c:overlap val="100"/>
        <c:axId val="885793960"/>
        <c:axId val="885794288"/>
      </c:barChart>
      <c:catAx>
        <c:axId val="8857939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85794288"/>
        <c:crosses val="autoZero"/>
        <c:auto val="1"/>
        <c:lblAlgn val="ctr"/>
        <c:lblOffset val="100"/>
        <c:noMultiLvlLbl val="0"/>
      </c:catAx>
      <c:valAx>
        <c:axId val="88579428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85793960"/>
        <c:crosses val="autoZero"/>
        <c:crossBetween val="between"/>
      </c:valAx>
      <c:spPr>
        <a:solidFill>
          <a:schemeClr val="bg1"/>
        </a:solidFill>
        <a:ln>
          <a:noFill/>
        </a:ln>
        <a:effectLst/>
      </c:spPr>
    </c:plotArea>
    <c:legend>
      <c:legendPos val="b"/>
      <c:legendEntry>
        <c:idx val="2"/>
        <c:delete val="1"/>
      </c:legendEntry>
      <c:layout>
        <c:manualLayout>
          <c:xMode val="edge"/>
          <c:yMode val="edge"/>
          <c:x val="0.10085506412140845"/>
          <c:y val="0.84596353319933482"/>
          <c:w val="0.77176755564486199"/>
          <c:h val="7.92786600512983E-2"/>
        </c:manualLayout>
      </c:layout>
      <c:overlay val="0"/>
      <c:spPr>
        <a:noFill/>
        <a:ln>
          <a:noFill/>
        </a:ln>
        <a:effectLst/>
      </c:spPr>
      <c:txPr>
        <a:bodyPr rot="0" spcFirstLastPara="1" vertOverflow="ellipsis" vert="horz" wrap="square" anchor="ctr" anchorCtr="1"/>
        <a:lstStyle/>
        <a:p>
          <a:pPr>
            <a:defRPr sz="54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4400" b="1" i="1" u="none" strike="noStrike" kern="1200" spc="0" baseline="0">
                <a:solidFill>
                  <a:schemeClr val="tx1"/>
                </a:solidFill>
                <a:latin typeface="+mn-lt"/>
                <a:ea typeface="+mn-ea"/>
                <a:cs typeface="+mn-cs"/>
              </a:defRPr>
            </a:pPr>
            <a:r>
              <a:rPr lang="en-US" sz="4400" b="1" i="1" dirty="0">
                <a:solidFill>
                  <a:schemeClr val="tx1"/>
                </a:solidFill>
              </a:rPr>
              <a:t>Interprofessional Experience</a:t>
            </a:r>
          </a:p>
          <a:p>
            <a:pPr>
              <a:defRPr sz="4400" b="1" i="1">
                <a:solidFill>
                  <a:schemeClr val="tx1"/>
                </a:solidFill>
              </a:defRPr>
            </a:pPr>
            <a:r>
              <a:rPr lang="en-US" sz="4400" b="1" i="1" dirty="0">
                <a:solidFill>
                  <a:schemeClr val="tx1"/>
                </a:solidFill>
              </a:rPr>
              <a:t>Survey</a:t>
            </a:r>
            <a:r>
              <a:rPr lang="en-US" sz="4400" b="1" i="1" baseline="0" dirty="0">
                <a:solidFill>
                  <a:schemeClr val="tx1"/>
                </a:solidFill>
              </a:rPr>
              <a:t> Results</a:t>
            </a:r>
            <a:endParaRPr lang="en-US" sz="4400" b="1" i="1" dirty="0">
              <a:solidFill>
                <a:schemeClr val="tx1"/>
              </a:solidFill>
            </a:endParaRPr>
          </a:p>
        </c:rich>
      </c:tx>
      <c:layout>
        <c:manualLayout>
          <c:xMode val="edge"/>
          <c:yMode val="edge"/>
          <c:x val="0.313396247971715"/>
          <c:y val="0.12652191491601952"/>
        </c:manualLayout>
      </c:layout>
      <c:overlay val="0"/>
      <c:spPr>
        <a:noFill/>
        <a:ln>
          <a:noFill/>
        </a:ln>
        <a:effectLst/>
      </c:spPr>
      <c:txPr>
        <a:bodyPr rot="0" spcFirstLastPara="1" vertOverflow="ellipsis" vert="horz" wrap="square" anchor="ctr" anchorCtr="1"/>
        <a:lstStyle/>
        <a:p>
          <a:pPr>
            <a:defRPr sz="4400" b="1" i="1"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4.5122966360928871E-2"/>
          <c:y val="0"/>
          <c:w val="0.9467585659815303"/>
          <c:h val="0.95191792918875773"/>
        </c:manualLayout>
      </c:layout>
      <c:barChart>
        <c:barDir val="bar"/>
        <c:grouping val="stack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2"/>
                <c:pt idx="0">
                  <c:v>Pre-Test</c:v>
                </c:pt>
                <c:pt idx="1">
                  <c:v>Post-Test</c:v>
                </c:pt>
              </c:strCache>
            </c:strRef>
          </c:cat>
          <c:val>
            <c:numRef>
              <c:f>Sheet1!$B$2:$B$5</c:f>
              <c:numCache>
                <c:formatCode>General</c:formatCode>
                <c:ptCount val="4"/>
                <c:pt idx="0">
                  <c:v>25</c:v>
                </c:pt>
                <c:pt idx="1">
                  <c:v>20</c:v>
                </c:pt>
              </c:numCache>
            </c:numRef>
          </c:val>
          <c:extLst>
            <c:ext xmlns:c16="http://schemas.microsoft.com/office/drawing/2014/chart" uri="{C3380CC4-5D6E-409C-BE32-E72D297353CC}">
              <c16:uniqueId val="{00000000-5A8A-4EB4-817F-72A054DD3085}"/>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2"/>
                <c:pt idx="0">
                  <c:v>Pre-Test</c:v>
                </c:pt>
                <c:pt idx="1">
                  <c:v>Post-Test</c:v>
                </c:pt>
              </c:strCache>
            </c:strRef>
          </c:cat>
          <c:val>
            <c:numRef>
              <c:f>Sheet1!$C$2:$C$5</c:f>
              <c:numCache>
                <c:formatCode>General</c:formatCode>
                <c:ptCount val="4"/>
                <c:pt idx="0">
                  <c:v>75</c:v>
                </c:pt>
                <c:pt idx="1">
                  <c:v>80</c:v>
                </c:pt>
              </c:numCache>
            </c:numRef>
          </c:val>
          <c:extLst>
            <c:ext xmlns:c16="http://schemas.microsoft.com/office/drawing/2014/chart" uri="{C3380CC4-5D6E-409C-BE32-E72D297353CC}">
              <c16:uniqueId val="{00000001-5A8A-4EB4-817F-72A054DD3085}"/>
            </c:ext>
          </c:extLst>
        </c:ser>
        <c:dLbls>
          <c:showLegendKey val="0"/>
          <c:showVal val="0"/>
          <c:showCatName val="0"/>
          <c:showSerName val="0"/>
          <c:showPercent val="0"/>
          <c:showBubbleSize val="0"/>
        </c:dLbls>
        <c:gapWidth val="182"/>
        <c:overlap val="100"/>
        <c:axId val="999094272"/>
        <c:axId val="999088040"/>
      </c:barChart>
      <c:catAx>
        <c:axId val="9990942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99088040"/>
        <c:crosses val="autoZero"/>
        <c:auto val="1"/>
        <c:lblAlgn val="ctr"/>
        <c:lblOffset val="100"/>
        <c:noMultiLvlLbl val="0"/>
      </c:catAx>
      <c:valAx>
        <c:axId val="99908804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99094272"/>
        <c:crosses val="autoZero"/>
        <c:crossBetween val="between"/>
      </c:valAx>
      <c:spPr>
        <a:solidFill>
          <a:schemeClr val="bg1"/>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0.37924</cdr:x>
      <cdr:y>0.39241</cdr:y>
    </cdr:from>
    <cdr:to>
      <cdr:x>0.42579</cdr:x>
      <cdr:y>0.4569</cdr:y>
    </cdr:to>
    <cdr:sp macro="" textlink="">
      <cdr:nvSpPr>
        <cdr:cNvPr id="2" name="TextBox 1">
          <a:extLst xmlns:a="http://schemas.openxmlformats.org/drawingml/2006/main">
            <a:ext uri="{FF2B5EF4-FFF2-40B4-BE49-F238E27FC236}">
              <a16:creationId xmlns:a16="http://schemas.microsoft.com/office/drawing/2014/main" id="{2963DAB0-31FC-4ABA-A3B3-88E73FA453CC}"/>
            </a:ext>
          </a:extLst>
        </cdr:cNvPr>
        <cdr:cNvSpPr txBox="1"/>
      </cdr:nvSpPr>
      <cdr:spPr>
        <a:xfrm xmlns:a="http://schemas.openxmlformats.org/drawingml/2006/main">
          <a:off x="7448698" y="556365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solidFill>
              <a:schemeClr val="tx1"/>
            </a:solidFill>
          </a:endParaRPr>
        </a:p>
      </cdr:txBody>
    </cdr:sp>
  </cdr:relSizeAnchor>
  <cdr:relSizeAnchor xmlns:cdr="http://schemas.openxmlformats.org/drawingml/2006/chartDrawing">
    <cdr:from>
      <cdr:x>0.07046</cdr:x>
      <cdr:y>0.23167</cdr:y>
    </cdr:from>
    <cdr:to>
      <cdr:x>0.11702</cdr:x>
      <cdr:y>0.29617</cdr:y>
    </cdr:to>
    <cdr:sp macro="" textlink="">
      <cdr:nvSpPr>
        <cdr:cNvPr id="3" name="TextBox 2">
          <a:extLst xmlns:a="http://schemas.openxmlformats.org/drawingml/2006/main">
            <a:ext uri="{FF2B5EF4-FFF2-40B4-BE49-F238E27FC236}">
              <a16:creationId xmlns:a16="http://schemas.microsoft.com/office/drawing/2014/main" id="{1DA7266E-EC3F-43F7-BCF1-E466B1B39F27}"/>
            </a:ext>
          </a:extLst>
        </cdr:cNvPr>
        <cdr:cNvSpPr txBox="1"/>
      </cdr:nvSpPr>
      <cdr:spPr>
        <a:xfrm xmlns:a="http://schemas.openxmlformats.org/drawingml/2006/main">
          <a:off x="1383996" y="328472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4000" b="1" dirty="0"/>
            <a:t>Knowledge of  Opioid Epidemic &amp; OENA*</a:t>
          </a:r>
        </a:p>
      </cdr:txBody>
    </cdr:sp>
  </cdr:relSizeAnchor>
  <cdr:relSizeAnchor xmlns:cdr="http://schemas.openxmlformats.org/drawingml/2006/chartDrawing">
    <cdr:from>
      <cdr:x>0.07044</cdr:x>
      <cdr:y>0.44698</cdr:y>
    </cdr:from>
    <cdr:to>
      <cdr:x>0.11699</cdr:x>
      <cdr:y>0.51147</cdr:y>
    </cdr:to>
    <cdr:sp macro="" textlink="">
      <cdr:nvSpPr>
        <cdr:cNvPr id="4" name="TextBox 3">
          <a:extLst xmlns:a="http://schemas.openxmlformats.org/drawingml/2006/main">
            <a:ext uri="{FF2B5EF4-FFF2-40B4-BE49-F238E27FC236}">
              <a16:creationId xmlns:a16="http://schemas.microsoft.com/office/drawing/2014/main" id="{A5B76C2B-AF1B-4615-9FDF-37FCF7772882}"/>
            </a:ext>
          </a:extLst>
        </cdr:cNvPr>
        <cdr:cNvSpPr txBox="1"/>
      </cdr:nvSpPr>
      <cdr:spPr>
        <a:xfrm xmlns:a="http://schemas.openxmlformats.org/drawingml/2006/main">
          <a:off x="1383482" y="6337424"/>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4000" b="1" dirty="0"/>
            <a:t>Attitudes Regarding Opioid Epidemic &amp; OENA**</a:t>
          </a:r>
        </a:p>
      </cdr:txBody>
    </cdr:sp>
  </cdr:relSizeAnchor>
  <cdr:relSizeAnchor xmlns:cdr="http://schemas.openxmlformats.org/drawingml/2006/chartDrawing">
    <cdr:from>
      <cdr:x>0.07046</cdr:x>
      <cdr:y>0.65182</cdr:y>
    </cdr:from>
    <cdr:to>
      <cdr:x>0.11702</cdr:x>
      <cdr:y>0.71632</cdr:y>
    </cdr:to>
    <cdr:sp macro="" textlink="">
      <cdr:nvSpPr>
        <cdr:cNvPr id="5" name="TextBox 4">
          <a:extLst xmlns:a="http://schemas.openxmlformats.org/drawingml/2006/main">
            <a:ext uri="{FF2B5EF4-FFF2-40B4-BE49-F238E27FC236}">
              <a16:creationId xmlns:a16="http://schemas.microsoft.com/office/drawing/2014/main" id="{5C77E1C3-DC4B-40A2-B74B-D66C19BACF96}"/>
            </a:ext>
          </a:extLst>
        </cdr:cNvPr>
        <cdr:cNvSpPr txBox="1"/>
      </cdr:nvSpPr>
      <cdr:spPr>
        <a:xfrm xmlns:a="http://schemas.openxmlformats.org/drawingml/2006/main">
          <a:off x="1383996" y="924170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4000" dirty="0"/>
        </a:p>
      </cdr:txBody>
    </cdr:sp>
  </cdr:relSizeAnchor>
  <cdr:relSizeAnchor xmlns:cdr="http://schemas.openxmlformats.org/drawingml/2006/chartDrawing">
    <cdr:from>
      <cdr:x>0.07044</cdr:x>
      <cdr:y>0.64493</cdr:y>
    </cdr:from>
    <cdr:to>
      <cdr:x>0.11699</cdr:x>
      <cdr:y>0.70942</cdr:y>
    </cdr:to>
    <cdr:sp macro="" textlink="">
      <cdr:nvSpPr>
        <cdr:cNvPr id="6" name="TextBox 5">
          <a:extLst xmlns:a="http://schemas.openxmlformats.org/drawingml/2006/main">
            <a:ext uri="{FF2B5EF4-FFF2-40B4-BE49-F238E27FC236}">
              <a16:creationId xmlns:a16="http://schemas.microsoft.com/office/drawing/2014/main" id="{3699B751-FF4F-4271-8052-59B3332C21C8}"/>
            </a:ext>
          </a:extLst>
        </cdr:cNvPr>
        <cdr:cNvSpPr txBox="1"/>
      </cdr:nvSpPr>
      <cdr:spPr>
        <a:xfrm xmlns:a="http://schemas.openxmlformats.org/drawingml/2006/main">
          <a:off x="1383482" y="914398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4000" b="1" dirty="0"/>
            <a:t>Self-efficacy regarding enacting an opioid overdose reversal***</a:t>
          </a:r>
        </a:p>
      </cdr:txBody>
    </cdr:sp>
  </cdr:relSizeAnchor>
  <cdr:relSizeAnchor xmlns:cdr="http://schemas.openxmlformats.org/drawingml/2006/chartDrawing">
    <cdr:from>
      <cdr:x>0.71492</cdr:x>
      <cdr:y>0.30076</cdr:y>
    </cdr:from>
    <cdr:to>
      <cdr:x>0.83064</cdr:x>
      <cdr:y>0.35038</cdr:y>
    </cdr:to>
    <cdr:sp macro="" textlink="">
      <cdr:nvSpPr>
        <cdr:cNvPr id="7" name="TextBox 6">
          <a:extLst xmlns:a="http://schemas.openxmlformats.org/drawingml/2006/main">
            <a:ext uri="{FF2B5EF4-FFF2-40B4-BE49-F238E27FC236}">
              <a16:creationId xmlns:a16="http://schemas.microsoft.com/office/drawing/2014/main" id="{2F0B5185-1965-4FDA-A2E2-5BD7E48D11CF}"/>
            </a:ext>
          </a:extLst>
        </cdr:cNvPr>
        <cdr:cNvSpPr txBox="1"/>
      </cdr:nvSpPr>
      <cdr:spPr>
        <a:xfrm xmlns:a="http://schemas.openxmlformats.org/drawingml/2006/main">
          <a:off x="14042003" y="4264245"/>
          <a:ext cx="2272819" cy="70349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0.79066</cdr:x>
      <cdr:y>0.23167</cdr:y>
    </cdr:from>
    <cdr:to>
      <cdr:x>0.83722</cdr:x>
      <cdr:y>0.29617</cdr:y>
    </cdr:to>
    <cdr:sp macro="" textlink="">
      <cdr:nvSpPr>
        <cdr:cNvPr id="8" name="TextBox 7">
          <a:extLst xmlns:a="http://schemas.openxmlformats.org/drawingml/2006/main">
            <a:ext uri="{FF2B5EF4-FFF2-40B4-BE49-F238E27FC236}">
              <a16:creationId xmlns:a16="http://schemas.microsoft.com/office/drawing/2014/main" id="{54AC6B5C-7005-4F0F-B064-F1A3A7601A3B}"/>
            </a:ext>
          </a:extLst>
        </cdr:cNvPr>
        <cdr:cNvSpPr txBox="1"/>
      </cdr:nvSpPr>
      <cdr:spPr>
        <a:xfrm xmlns:a="http://schemas.openxmlformats.org/drawingml/2006/main">
          <a:off x="15529707" y="328472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4000" b="1" dirty="0"/>
            <a:t>97% increase</a:t>
          </a:r>
        </a:p>
      </cdr:txBody>
    </cdr:sp>
  </cdr:relSizeAnchor>
  <cdr:relSizeAnchor xmlns:cdr="http://schemas.openxmlformats.org/drawingml/2006/chartDrawing">
    <cdr:from>
      <cdr:x>0.79547</cdr:x>
      <cdr:y>0.4303</cdr:y>
    </cdr:from>
    <cdr:to>
      <cdr:x>0.84202</cdr:x>
      <cdr:y>0.49479</cdr:y>
    </cdr:to>
    <cdr:sp macro="" textlink="">
      <cdr:nvSpPr>
        <cdr:cNvPr id="9" name="TextBox 8">
          <a:extLst xmlns:a="http://schemas.openxmlformats.org/drawingml/2006/main">
            <a:ext uri="{FF2B5EF4-FFF2-40B4-BE49-F238E27FC236}">
              <a16:creationId xmlns:a16="http://schemas.microsoft.com/office/drawing/2014/main" id="{372CF0C3-08DB-466D-810F-4CDCE6994788}"/>
            </a:ext>
          </a:extLst>
        </cdr:cNvPr>
        <cdr:cNvSpPr txBox="1"/>
      </cdr:nvSpPr>
      <cdr:spPr>
        <a:xfrm xmlns:a="http://schemas.openxmlformats.org/drawingml/2006/main">
          <a:off x="15624055" y="6100876"/>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4000" b="1" dirty="0"/>
            <a:t>84% increase</a:t>
          </a:r>
        </a:p>
      </cdr:txBody>
    </cdr:sp>
  </cdr:relSizeAnchor>
  <cdr:relSizeAnchor xmlns:cdr="http://schemas.openxmlformats.org/drawingml/2006/chartDrawing">
    <cdr:from>
      <cdr:x>0.80813</cdr:x>
      <cdr:y>0.60018</cdr:y>
    </cdr:from>
    <cdr:to>
      <cdr:x>0.85468</cdr:x>
      <cdr:y>0.66467</cdr:y>
    </cdr:to>
    <cdr:sp macro="" textlink="">
      <cdr:nvSpPr>
        <cdr:cNvPr id="10" name="TextBox 9">
          <a:extLst xmlns:a="http://schemas.openxmlformats.org/drawingml/2006/main">
            <a:ext uri="{FF2B5EF4-FFF2-40B4-BE49-F238E27FC236}">
              <a16:creationId xmlns:a16="http://schemas.microsoft.com/office/drawing/2014/main" id="{9309E644-8FAF-45DB-9606-299208C71B39}"/>
            </a:ext>
          </a:extLst>
        </cdr:cNvPr>
        <cdr:cNvSpPr txBox="1"/>
      </cdr:nvSpPr>
      <cdr:spPr>
        <a:xfrm xmlns:a="http://schemas.openxmlformats.org/drawingml/2006/main">
          <a:off x="15872707" y="8509473"/>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4000" b="1" dirty="0"/>
            <a:t>95% increase</a:t>
          </a:r>
        </a:p>
      </cdr:txBody>
    </cdr:sp>
  </cdr:relSizeAnchor>
</c:userShapes>
</file>

<file path=ppt/drawings/drawing2.xml><?xml version="1.0" encoding="utf-8"?>
<c:userShapes xmlns:c="http://schemas.openxmlformats.org/drawingml/2006/chart">
  <cdr:relSizeAnchor xmlns:cdr="http://schemas.openxmlformats.org/drawingml/2006/chartDrawing">
    <cdr:from>
      <cdr:x>0.07434</cdr:x>
      <cdr:y>0.69083</cdr:y>
    </cdr:from>
    <cdr:to>
      <cdr:x>0.12356</cdr:x>
      <cdr:y>0.79629</cdr:y>
    </cdr:to>
    <cdr:sp macro="" textlink="">
      <cdr:nvSpPr>
        <cdr:cNvPr id="2" name="TextBox 1">
          <a:extLst xmlns:a="http://schemas.openxmlformats.org/drawingml/2006/main">
            <a:ext uri="{FF2B5EF4-FFF2-40B4-BE49-F238E27FC236}">
              <a16:creationId xmlns:a16="http://schemas.microsoft.com/office/drawing/2014/main" id="{E56D67C3-B7AA-43D7-82D0-45D67B436AC7}"/>
            </a:ext>
          </a:extLst>
        </cdr:cNvPr>
        <cdr:cNvSpPr txBox="1"/>
      </cdr:nvSpPr>
      <cdr:spPr>
        <a:xfrm xmlns:a="http://schemas.openxmlformats.org/drawingml/2006/main">
          <a:off x="1504383" y="5637039"/>
          <a:ext cx="996033" cy="86051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4000" b="1" dirty="0"/>
            <a:t>Increase in understanding of other healthcare profession roles**</a:t>
          </a:r>
        </a:p>
      </cdr:txBody>
    </cdr:sp>
  </cdr:relSizeAnchor>
  <cdr:relSizeAnchor xmlns:cdr="http://schemas.openxmlformats.org/drawingml/2006/chartDrawing">
    <cdr:from>
      <cdr:x>0.0576</cdr:x>
      <cdr:y>0.42675</cdr:y>
    </cdr:from>
    <cdr:to>
      <cdr:x>0.10278</cdr:x>
      <cdr:y>0.53881</cdr:y>
    </cdr:to>
    <cdr:sp macro="" textlink="">
      <cdr:nvSpPr>
        <cdr:cNvPr id="3" name="TextBox 2">
          <a:extLst xmlns:a="http://schemas.openxmlformats.org/drawingml/2006/main">
            <a:ext uri="{FF2B5EF4-FFF2-40B4-BE49-F238E27FC236}">
              <a16:creationId xmlns:a16="http://schemas.microsoft.com/office/drawing/2014/main" id="{FF621351-3526-4A89-95E5-65CCC738A505}"/>
            </a:ext>
          </a:extLst>
        </cdr:cNvPr>
        <cdr:cNvSpPr txBox="1"/>
      </cdr:nvSpPr>
      <cdr:spPr>
        <a:xfrm xmlns:a="http://schemas.openxmlformats.org/drawingml/2006/main">
          <a:off x="1165585" y="348221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4000" b="1" dirty="0"/>
            <a:t>Increase  in desire to continue work on inter-professional teams*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45C8F8-387D-5F4A-A9C9-2DD3BC0F638E}" type="datetimeFigureOut">
              <a:rPr lang="en-US" smtClean="0"/>
              <a:t>11/16/2020</a:t>
            </a:fld>
            <a:endParaRPr lang="en-US"/>
          </a:p>
        </p:txBody>
      </p:sp>
      <p:sp>
        <p:nvSpPr>
          <p:cNvPr id="4" name="Slide Image Placeholder 3"/>
          <p:cNvSpPr>
            <a:spLocks noGrp="1" noRot="1" noChangeAspect="1"/>
          </p:cNvSpPr>
          <p:nvPr>
            <p:ph type="sldImg" idx="2"/>
          </p:nvPr>
        </p:nvSpPr>
        <p:spPr>
          <a:xfrm>
            <a:off x="1268413" y="1143000"/>
            <a:ext cx="43211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668B15-A4CA-5945-A31B-807F2FA6FF31}" type="slidenum">
              <a:rPr lang="en-US" smtClean="0"/>
              <a:t>‹#›</a:t>
            </a:fld>
            <a:endParaRPr lang="en-US"/>
          </a:p>
        </p:txBody>
      </p:sp>
    </p:spTree>
    <p:extLst>
      <p:ext uri="{BB962C8B-B14F-4D97-AF65-F5344CB8AC3E}">
        <p14:creationId xmlns:p14="http://schemas.microsoft.com/office/powerpoint/2010/main" val="597969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668B15-A4CA-5945-A31B-807F2FA6FF31}" type="slidenum">
              <a:rPr lang="en-US" smtClean="0"/>
              <a:t>1</a:t>
            </a:fld>
            <a:endParaRPr lang="en-US"/>
          </a:p>
        </p:txBody>
      </p:sp>
    </p:spTree>
    <p:extLst>
      <p:ext uri="{BB962C8B-B14F-4D97-AF65-F5344CB8AC3E}">
        <p14:creationId xmlns:p14="http://schemas.microsoft.com/office/powerpoint/2010/main" val="3911118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90305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 y="-5624"/>
            <a:ext cx="51206399" cy="4996726"/>
          </a:xfrm>
          <a:prstGeom prst="rect">
            <a:avLst/>
          </a:prstGeom>
          <a:solidFill>
            <a:srgbClr val="5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012372" y="758406"/>
            <a:ext cx="13282362" cy="3392465"/>
          </a:xfrm>
          <a:prstGeom prst="rect">
            <a:avLst/>
          </a:prstGeom>
        </p:spPr>
      </p:pic>
      <p:grpSp>
        <p:nvGrpSpPr>
          <p:cNvPr id="9" name="Group 8"/>
          <p:cNvGrpSpPr/>
          <p:nvPr userDrawn="1"/>
        </p:nvGrpSpPr>
        <p:grpSpPr>
          <a:xfrm rot="5400000" flipH="1">
            <a:off x="25004485" y="10091056"/>
            <a:ext cx="1023255" cy="51206399"/>
            <a:chOff x="421341" y="1269655"/>
            <a:chExt cx="187497" cy="3381858"/>
          </a:xfrm>
        </p:grpSpPr>
        <p:cxnSp>
          <p:nvCxnSpPr>
            <p:cNvPr id="10" name="Straight Connector 9"/>
            <p:cNvCxnSpPr/>
            <p:nvPr/>
          </p:nvCxnSpPr>
          <p:spPr>
            <a:xfrm>
              <a:off x="421341" y="1269656"/>
              <a:ext cx="1" cy="3381857"/>
            </a:xfrm>
            <a:prstGeom prst="line">
              <a:avLst/>
            </a:prstGeom>
            <a:ln w="76200" cap="rnd">
              <a:solidFill>
                <a:srgbClr val="500000"/>
              </a:solidFill>
              <a:prstDash val="sysDot"/>
              <a:round/>
            </a:ln>
          </p:spPr>
          <p:style>
            <a:lnRef idx="2">
              <a:schemeClr val="dk1"/>
            </a:lnRef>
            <a:fillRef idx="0">
              <a:schemeClr val="dk1"/>
            </a:fillRef>
            <a:effectRef idx="1">
              <a:schemeClr val="dk1"/>
            </a:effectRef>
            <a:fontRef idx="minor">
              <a:schemeClr val="tx1"/>
            </a:fontRef>
          </p:style>
        </p:cxnSp>
        <p:cxnSp>
          <p:nvCxnSpPr>
            <p:cNvPr id="11" name="Straight Connector 10"/>
            <p:cNvCxnSpPr/>
            <p:nvPr/>
          </p:nvCxnSpPr>
          <p:spPr>
            <a:xfrm>
              <a:off x="484093" y="1269656"/>
              <a:ext cx="1" cy="3381857"/>
            </a:xfrm>
            <a:prstGeom prst="line">
              <a:avLst/>
            </a:prstGeom>
            <a:ln w="76200" cap="rnd">
              <a:solidFill>
                <a:srgbClr val="500000"/>
              </a:solidFill>
              <a:prstDash val="sysDot"/>
              <a:round/>
            </a:ln>
          </p:spPr>
          <p:style>
            <a:lnRef idx="2">
              <a:schemeClr val="dk1"/>
            </a:lnRef>
            <a:fillRef idx="0">
              <a:schemeClr val="dk1"/>
            </a:fillRef>
            <a:effectRef idx="1">
              <a:schemeClr val="dk1"/>
            </a:effectRef>
            <a:fontRef idx="minor">
              <a:schemeClr val="tx1"/>
            </a:fontRef>
          </p:style>
        </p:cxnSp>
        <p:cxnSp>
          <p:nvCxnSpPr>
            <p:cNvPr id="12" name="Straight Connector 11"/>
            <p:cNvCxnSpPr/>
            <p:nvPr/>
          </p:nvCxnSpPr>
          <p:spPr>
            <a:xfrm>
              <a:off x="546844" y="1269656"/>
              <a:ext cx="1" cy="3381857"/>
            </a:xfrm>
            <a:prstGeom prst="line">
              <a:avLst/>
            </a:prstGeom>
            <a:ln w="76200" cap="rnd">
              <a:solidFill>
                <a:srgbClr val="500000"/>
              </a:solidFill>
              <a:prstDash val="sysDot"/>
              <a:round/>
            </a:ln>
          </p:spPr>
          <p:style>
            <a:lnRef idx="2">
              <a:schemeClr val="dk1"/>
            </a:lnRef>
            <a:fillRef idx="0">
              <a:schemeClr val="dk1"/>
            </a:fillRef>
            <a:effectRef idx="1">
              <a:schemeClr val="dk1"/>
            </a:effectRef>
            <a:fontRef idx="minor">
              <a:schemeClr val="tx1"/>
            </a:fontRef>
          </p:style>
        </p:cxnSp>
        <p:cxnSp>
          <p:nvCxnSpPr>
            <p:cNvPr id="13" name="Straight Connector 12"/>
            <p:cNvCxnSpPr/>
            <p:nvPr/>
          </p:nvCxnSpPr>
          <p:spPr>
            <a:xfrm>
              <a:off x="608837" y="1269655"/>
              <a:ext cx="1" cy="3381857"/>
            </a:xfrm>
            <a:prstGeom prst="line">
              <a:avLst/>
            </a:prstGeom>
            <a:ln w="76200" cap="rnd">
              <a:solidFill>
                <a:srgbClr val="500000"/>
              </a:solidFill>
              <a:prstDash val="sysDot"/>
              <a:round/>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1302624759"/>
      </p:ext>
    </p:extLst>
  </p:cSld>
  <p:clrMap bg1="lt1" tx1="dk1" bg2="lt2" tx2="dk2" accent1="accent1" accent2="accent2" accent3="accent3" accent4="accent4" accent5="accent5" accent6="accent6" hlink="hlink" folHlink="folHlink"/>
  <p:sldLayoutIdLst>
    <p:sldLayoutId id="2147483649" r:id="rId1"/>
  </p:sldLayoutIdLst>
  <p:txStyles>
    <p:titleStyle>
      <a:lvl1pPr algn="ctr" defTabSz="2508062" rtl="0" eaLnBrk="1" latinLnBrk="0" hangingPunct="1">
        <a:spcBef>
          <a:spcPct val="0"/>
        </a:spcBef>
        <a:buNone/>
        <a:defRPr sz="24100" kern="1200">
          <a:solidFill>
            <a:schemeClr val="tx1"/>
          </a:solidFill>
          <a:latin typeface="+mj-lt"/>
          <a:ea typeface="+mj-ea"/>
          <a:cs typeface="+mj-cs"/>
        </a:defRPr>
      </a:lvl1pPr>
    </p:titleStyle>
    <p:bodyStyle>
      <a:lvl1pPr marL="1881047" indent="-1881047" algn="l" defTabSz="2508062" rtl="0" eaLnBrk="1" latinLnBrk="0" hangingPunct="1">
        <a:spcBef>
          <a:spcPct val="20000"/>
        </a:spcBef>
        <a:buFont typeface="Arial"/>
        <a:buChar char="•"/>
        <a:defRPr sz="17600" kern="1200">
          <a:solidFill>
            <a:schemeClr val="tx1"/>
          </a:solidFill>
          <a:latin typeface="+mn-lt"/>
          <a:ea typeface="+mn-ea"/>
          <a:cs typeface="+mn-cs"/>
        </a:defRPr>
      </a:lvl1pPr>
      <a:lvl2pPr marL="4075601" indent="-1567539" algn="l" defTabSz="2508062" rtl="0" eaLnBrk="1" latinLnBrk="0" hangingPunct="1">
        <a:spcBef>
          <a:spcPct val="20000"/>
        </a:spcBef>
        <a:buFont typeface="Arial"/>
        <a:buChar char="–"/>
        <a:defRPr sz="15400" kern="1200">
          <a:solidFill>
            <a:schemeClr val="tx1"/>
          </a:solidFill>
          <a:latin typeface="+mn-lt"/>
          <a:ea typeface="+mn-ea"/>
          <a:cs typeface="+mn-cs"/>
        </a:defRPr>
      </a:lvl2pPr>
      <a:lvl3pPr marL="6270155" indent="-1254031" algn="l" defTabSz="2508062" rtl="0" eaLnBrk="1" latinLnBrk="0" hangingPunct="1">
        <a:spcBef>
          <a:spcPct val="20000"/>
        </a:spcBef>
        <a:buFont typeface="Arial"/>
        <a:buChar char="•"/>
        <a:defRPr sz="13200" kern="1200">
          <a:solidFill>
            <a:schemeClr val="tx1"/>
          </a:solidFill>
          <a:latin typeface="+mn-lt"/>
          <a:ea typeface="+mn-ea"/>
          <a:cs typeface="+mn-cs"/>
        </a:defRPr>
      </a:lvl3pPr>
      <a:lvl4pPr marL="8778217" indent="-1254031" algn="l" defTabSz="2508062" rtl="0" eaLnBrk="1" latinLnBrk="0" hangingPunct="1">
        <a:spcBef>
          <a:spcPct val="20000"/>
        </a:spcBef>
        <a:buFont typeface="Arial"/>
        <a:buChar char="–"/>
        <a:defRPr sz="11000" kern="1200">
          <a:solidFill>
            <a:schemeClr val="tx1"/>
          </a:solidFill>
          <a:latin typeface="+mn-lt"/>
          <a:ea typeface="+mn-ea"/>
          <a:cs typeface="+mn-cs"/>
        </a:defRPr>
      </a:lvl4pPr>
      <a:lvl5pPr marL="11286279" indent="-1254031" algn="l" defTabSz="2508062" rtl="0" eaLnBrk="1" latinLnBrk="0" hangingPunct="1">
        <a:spcBef>
          <a:spcPct val="20000"/>
        </a:spcBef>
        <a:buFont typeface="Arial"/>
        <a:buChar char="»"/>
        <a:defRPr sz="11000" kern="1200">
          <a:solidFill>
            <a:schemeClr val="tx1"/>
          </a:solidFill>
          <a:latin typeface="+mn-lt"/>
          <a:ea typeface="+mn-ea"/>
          <a:cs typeface="+mn-cs"/>
        </a:defRPr>
      </a:lvl5pPr>
      <a:lvl6pPr marL="13794341" indent="-1254031" algn="l" defTabSz="2508062" rtl="0" eaLnBrk="1" latinLnBrk="0" hangingPunct="1">
        <a:spcBef>
          <a:spcPct val="20000"/>
        </a:spcBef>
        <a:buFont typeface="Arial"/>
        <a:buChar char="•"/>
        <a:defRPr sz="11000" kern="1200">
          <a:solidFill>
            <a:schemeClr val="tx1"/>
          </a:solidFill>
          <a:latin typeface="+mn-lt"/>
          <a:ea typeface="+mn-ea"/>
          <a:cs typeface="+mn-cs"/>
        </a:defRPr>
      </a:lvl6pPr>
      <a:lvl7pPr marL="16302403" indent="-1254031" algn="l" defTabSz="2508062" rtl="0" eaLnBrk="1" latinLnBrk="0" hangingPunct="1">
        <a:spcBef>
          <a:spcPct val="20000"/>
        </a:spcBef>
        <a:buFont typeface="Arial"/>
        <a:buChar char="•"/>
        <a:defRPr sz="11000" kern="1200">
          <a:solidFill>
            <a:schemeClr val="tx1"/>
          </a:solidFill>
          <a:latin typeface="+mn-lt"/>
          <a:ea typeface="+mn-ea"/>
          <a:cs typeface="+mn-cs"/>
        </a:defRPr>
      </a:lvl7pPr>
      <a:lvl8pPr marL="18810465" indent="-1254031" algn="l" defTabSz="2508062" rtl="0" eaLnBrk="1" latinLnBrk="0" hangingPunct="1">
        <a:spcBef>
          <a:spcPct val="20000"/>
        </a:spcBef>
        <a:buFont typeface="Arial"/>
        <a:buChar char="•"/>
        <a:defRPr sz="11000" kern="1200">
          <a:solidFill>
            <a:schemeClr val="tx1"/>
          </a:solidFill>
          <a:latin typeface="+mn-lt"/>
          <a:ea typeface="+mn-ea"/>
          <a:cs typeface="+mn-cs"/>
        </a:defRPr>
      </a:lvl8pPr>
      <a:lvl9pPr marL="21318527" indent="-1254031" algn="l" defTabSz="2508062" rtl="0" eaLnBrk="1" latinLnBrk="0" hangingPunct="1">
        <a:spcBef>
          <a:spcPct val="20000"/>
        </a:spcBef>
        <a:buFont typeface="Arial"/>
        <a:buChar char="•"/>
        <a:defRPr sz="11000" kern="1200">
          <a:solidFill>
            <a:schemeClr val="tx1"/>
          </a:solidFill>
          <a:latin typeface="+mn-lt"/>
          <a:ea typeface="+mn-ea"/>
          <a:cs typeface="+mn-cs"/>
        </a:defRPr>
      </a:lvl9pPr>
    </p:bodyStyle>
    <p:otherStyle>
      <a:defPPr>
        <a:defRPr lang="en-US"/>
      </a:defPPr>
      <a:lvl1pPr marL="0" algn="l" defTabSz="2508062" rtl="0" eaLnBrk="1" latinLnBrk="0" hangingPunct="1">
        <a:defRPr sz="9900" kern="1200">
          <a:solidFill>
            <a:schemeClr val="tx1"/>
          </a:solidFill>
          <a:latin typeface="+mn-lt"/>
          <a:ea typeface="+mn-ea"/>
          <a:cs typeface="+mn-cs"/>
        </a:defRPr>
      </a:lvl1pPr>
      <a:lvl2pPr marL="2508062" algn="l" defTabSz="2508062" rtl="0" eaLnBrk="1" latinLnBrk="0" hangingPunct="1">
        <a:defRPr sz="9900" kern="1200">
          <a:solidFill>
            <a:schemeClr val="tx1"/>
          </a:solidFill>
          <a:latin typeface="+mn-lt"/>
          <a:ea typeface="+mn-ea"/>
          <a:cs typeface="+mn-cs"/>
        </a:defRPr>
      </a:lvl2pPr>
      <a:lvl3pPr marL="5016124" algn="l" defTabSz="2508062" rtl="0" eaLnBrk="1" latinLnBrk="0" hangingPunct="1">
        <a:defRPr sz="9900" kern="1200">
          <a:solidFill>
            <a:schemeClr val="tx1"/>
          </a:solidFill>
          <a:latin typeface="+mn-lt"/>
          <a:ea typeface="+mn-ea"/>
          <a:cs typeface="+mn-cs"/>
        </a:defRPr>
      </a:lvl3pPr>
      <a:lvl4pPr marL="7524186" algn="l" defTabSz="2508062" rtl="0" eaLnBrk="1" latinLnBrk="0" hangingPunct="1">
        <a:defRPr sz="9900" kern="1200">
          <a:solidFill>
            <a:schemeClr val="tx1"/>
          </a:solidFill>
          <a:latin typeface="+mn-lt"/>
          <a:ea typeface="+mn-ea"/>
          <a:cs typeface="+mn-cs"/>
        </a:defRPr>
      </a:lvl4pPr>
      <a:lvl5pPr marL="10032248" algn="l" defTabSz="2508062" rtl="0" eaLnBrk="1" latinLnBrk="0" hangingPunct="1">
        <a:defRPr sz="9900" kern="1200">
          <a:solidFill>
            <a:schemeClr val="tx1"/>
          </a:solidFill>
          <a:latin typeface="+mn-lt"/>
          <a:ea typeface="+mn-ea"/>
          <a:cs typeface="+mn-cs"/>
        </a:defRPr>
      </a:lvl5pPr>
      <a:lvl6pPr marL="12540310" algn="l" defTabSz="2508062" rtl="0" eaLnBrk="1" latinLnBrk="0" hangingPunct="1">
        <a:defRPr sz="9900" kern="1200">
          <a:solidFill>
            <a:schemeClr val="tx1"/>
          </a:solidFill>
          <a:latin typeface="+mn-lt"/>
          <a:ea typeface="+mn-ea"/>
          <a:cs typeface="+mn-cs"/>
        </a:defRPr>
      </a:lvl6pPr>
      <a:lvl7pPr marL="15048372" algn="l" defTabSz="2508062" rtl="0" eaLnBrk="1" latinLnBrk="0" hangingPunct="1">
        <a:defRPr sz="9900" kern="1200">
          <a:solidFill>
            <a:schemeClr val="tx1"/>
          </a:solidFill>
          <a:latin typeface="+mn-lt"/>
          <a:ea typeface="+mn-ea"/>
          <a:cs typeface="+mn-cs"/>
        </a:defRPr>
      </a:lvl7pPr>
      <a:lvl8pPr marL="17556434" algn="l" defTabSz="2508062" rtl="0" eaLnBrk="1" latinLnBrk="0" hangingPunct="1">
        <a:defRPr sz="9900" kern="1200">
          <a:solidFill>
            <a:schemeClr val="tx1"/>
          </a:solidFill>
          <a:latin typeface="+mn-lt"/>
          <a:ea typeface="+mn-ea"/>
          <a:cs typeface="+mn-cs"/>
        </a:defRPr>
      </a:lvl8pPr>
      <a:lvl9pPr marL="20064496" algn="l" defTabSz="2508062" rtl="0" eaLnBrk="1" latinLnBrk="0" hangingPunct="1">
        <a:defRPr sz="9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image" Target="../media/image2.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chart" Target="../charts/chart1.xml"/><Relationship Id="rId5" Type="http://schemas.openxmlformats.org/officeDocument/2006/relationships/image" Target="../media/image4.JP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65579644"/>
              </p:ext>
            </p:extLst>
          </p:nvPr>
        </p:nvGraphicFramePr>
        <p:xfrm>
          <a:off x="96251" y="-24098"/>
          <a:ext cx="51206400" cy="36576000"/>
        </p:xfrm>
        <a:graphic>
          <a:graphicData uri="http://schemas.openxmlformats.org/drawingml/2006/table">
            <a:tbl>
              <a:tblPr firstRow="1" bandRow="1">
                <a:tableStyleId>{5C22544A-7EE6-4342-B048-85BDC9FD1C3A}</a:tableStyleId>
              </a:tblPr>
              <a:tblGrid>
                <a:gridCol w="16074189">
                  <a:extLst>
                    <a:ext uri="{9D8B030D-6E8A-4147-A177-3AD203B41FA5}">
                      <a16:colId xmlns:a16="http://schemas.microsoft.com/office/drawing/2014/main" val="1096853463"/>
                    </a:ext>
                  </a:extLst>
                </a:gridCol>
                <a:gridCol w="20453685">
                  <a:extLst>
                    <a:ext uri="{9D8B030D-6E8A-4147-A177-3AD203B41FA5}">
                      <a16:colId xmlns:a16="http://schemas.microsoft.com/office/drawing/2014/main" val="3768266547"/>
                    </a:ext>
                  </a:extLst>
                </a:gridCol>
                <a:gridCol w="14678526">
                  <a:extLst>
                    <a:ext uri="{9D8B030D-6E8A-4147-A177-3AD203B41FA5}">
                      <a16:colId xmlns:a16="http://schemas.microsoft.com/office/drawing/2014/main" val="97475166"/>
                    </a:ext>
                  </a:extLst>
                </a:gridCol>
              </a:tblGrid>
              <a:tr h="36576000">
                <a:tc>
                  <a:txBody>
                    <a:bodyPr/>
                    <a:lstStyle/>
                    <a:p>
                      <a:endParaRPr lang="en-US" dirty="0"/>
                    </a:p>
                  </a:txBody>
                  <a:tcPr>
                    <a:noFill/>
                  </a:tcPr>
                </a:tc>
                <a:tc>
                  <a:txBody>
                    <a:bodyPr/>
                    <a:lstStyle/>
                    <a:p>
                      <a:endParaRPr lang="en-US" dirty="0"/>
                    </a:p>
                  </a:txBody>
                  <a:tcPr>
                    <a:solidFill>
                      <a:srgbClr val="5C0000"/>
                    </a:solidFill>
                  </a:tcPr>
                </a:tc>
                <a:tc>
                  <a:txBody>
                    <a:bodyPr/>
                    <a:lstStyle/>
                    <a:p>
                      <a:r>
                        <a:rPr lang="en-US" dirty="0"/>
                        <a:t>Un</a:t>
                      </a:r>
                    </a:p>
                  </a:txBody>
                  <a:tcPr>
                    <a:noFill/>
                  </a:tcPr>
                </a:tc>
                <a:extLst>
                  <a:ext uri="{0D108BD9-81ED-4DB2-BD59-A6C34878D82A}">
                    <a16:rowId xmlns:a16="http://schemas.microsoft.com/office/drawing/2014/main" val="2011062893"/>
                  </a:ext>
                </a:extLst>
              </a:tr>
            </a:tbl>
          </a:graphicData>
        </a:graphic>
      </p:graphicFrame>
      <p:sp>
        <p:nvSpPr>
          <p:cNvPr id="2" name="TextBox 1"/>
          <p:cNvSpPr txBox="1"/>
          <p:nvPr/>
        </p:nvSpPr>
        <p:spPr>
          <a:xfrm>
            <a:off x="495302" y="1377899"/>
            <a:ext cx="15001371" cy="5632311"/>
          </a:xfrm>
          <a:prstGeom prst="rect">
            <a:avLst/>
          </a:prstGeom>
          <a:noFill/>
        </p:spPr>
        <p:txBody>
          <a:bodyPr wrap="square" rtlCol="0" anchor="t" anchorCtr="0">
            <a:spAutoFit/>
          </a:bodyPr>
          <a:lstStyle/>
          <a:p>
            <a:pPr defTabSz="2191405">
              <a:defRPr/>
            </a:pPr>
            <a:r>
              <a:rPr lang="en-US" sz="7200" b="1" spc="0" dirty="0">
                <a:solidFill>
                  <a:srgbClr val="5C0000"/>
                </a:solidFill>
                <a:effectLst/>
                <a:latin typeface="Arial" panose="020B0604020202020204" pitchFamily="34" charset="0"/>
                <a:cs typeface="Arial" panose="020B0604020202020204" pitchFamily="34" charset="0"/>
              </a:rPr>
              <a:t>“Interprofessional Student Integration into the Texas A&amp;M Opioid Overdose Education &amp; Naloxone Administration (OENA) Training Public Health Initiative”</a:t>
            </a:r>
          </a:p>
        </p:txBody>
      </p:sp>
      <p:sp>
        <p:nvSpPr>
          <p:cNvPr id="3" name="TextBox 2"/>
          <p:cNvSpPr txBox="1"/>
          <p:nvPr/>
        </p:nvSpPr>
        <p:spPr>
          <a:xfrm>
            <a:off x="603812" y="7246758"/>
            <a:ext cx="14074226" cy="2349361"/>
          </a:xfrm>
          <a:prstGeom prst="rect">
            <a:avLst/>
          </a:prstGeom>
          <a:noFill/>
        </p:spPr>
        <p:txBody>
          <a:bodyPr wrap="square" rtlCol="0" anchor="t" anchorCtr="0">
            <a:spAutoFit/>
          </a:bodyPr>
          <a:lstStyle/>
          <a:p>
            <a:pPr defTabSz="2191405">
              <a:defRPr/>
            </a:pPr>
            <a:r>
              <a:rPr lang="en-US" sz="4000" dirty="0">
                <a:solidFill>
                  <a:srgbClr val="5C0000"/>
                </a:solidFill>
                <a:latin typeface="Arial" panose="020B0604020202020204" pitchFamily="34" charset="0"/>
                <a:cs typeface="Arial" panose="020B0604020202020204" pitchFamily="34" charset="0"/>
              </a:rPr>
              <a:t>Joy P. Alonzo</a:t>
            </a:r>
            <a:r>
              <a:rPr lang="en-US" sz="4000" baseline="30000" dirty="0">
                <a:solidFill>
                  <a:srgbClr val="5C0000"/>
                </a:solidFill>
                <a:latin typeface="Arial" panose="020B0604020202020204" pitchFamily="34" charset="0"/>
                <a:cs typeface="Arial" panose="020B0604020202020204" pitchFamily="34" charset="0"/>
              </a:rPr>
              <a:t>1</a:t>
            </a:r>
            <a:r>
              <a:rPr lang="en-US" sz="4000" dirty="0">
                <a:solidFill>
                  <a:srgbClr val="5C0000"/>
                </a:solidFill>
                <a:latin typeface="Arial" panose="020B0604020202020204" pitchFamily="34" charset="0"/>
                <a:cs typeface="Arial" panose="020B0604020202020204" pitchFamily="34" charset="0"/>
              </a:rPr>
              <a:t>, Marcia Ory</a:t>
            </a:r>
            <a:r>
              <a:rPr lang="en-US" sz="4000" baseline="30000" dirty="0">
                <a:solidFill>
                  <a:srgbClr val="5C0000"/>
                </a:solidFill>
                <a:latin typeface="Arial" panose="020B0604020202020204" pitchFamily="34" charset="0"/>
                <a:cs typeface="Arial" panose="020B0604020202020204" pitchFamily="34" charset="0"/>
              </a:rPr>
              <a:t>2, </a:t>
            </a:r>
            <a:r>
              <a:rPr lang="en-US" sz="4000" dirty="0" err="1">
                <a:solidFill>
                  <a:srgbClr val="5C0000"/>
                </a:solidFill>
                <a:latin typeface="Arial" panose="020B0604020202020204" pitchFamily="34" charset="0"/>
                <a:cs typeface="Arial" panose="020B0604020202020204" pitchFamily="34" charset="0"/>
              </a:rPr>
              <a:t>Shinduk</a:t>
            </a:r>
            <a:r>
              <a:rPr lang="en-US" sz="4000" dirty="0">
                <a:solidFill>
                  <a:srgbClr val="5C0000"/>
                </a:solidFill>
                <a:latin typeface="Arial" panose="020B0604020202020204" pitchFamily="34" charset="0"/>
                <a:cs typeface="Arial" panose="020B0604020202020204" pitchFamily="34" charset="0"/>
              </a:rPr>
              <a:t> Lee</a:t>
            </a:r>
            <a:r>
              <a:rPr lang="en-US" sz="4000" baseline="30000" dirty="0">
                <a:solidFill>
                  <a:srgbClr val="5C0000"/>
                </a:solidFill>
                <a:latin typeface="Arial" panose="020B0604020202020204" pitchFamily="34" charset="0"/>
                <a:cs typeface="Arial" panose="020B0604020202020204" pitchFamily="34" charset="0"/>
              </a:rPr>
              <a:t>2, </a:t>
            </a:r>
            <a:r>
              <a:rPr lang="en-US" sz="4000" dirty="0">
                <a:solidFill>
                  <a:srgbClr val="5C0000"/>
                </a:solidFill>
                <a:latin typeface="Arial" panose="020B0604020202020204" pitchFamily="34" charset="0"/>
                <a:cs typeface="Arial" panose="020B0604020202020204" pitchFamily="34" charset="0"/>
              </a:rPr>
              <a:t>Carly McCord</a:t>
            </a:r>
            <a:r>
              <a:rPr lang="en-US" sz="4000" baseline="30000" dirty="0">
                <a:solidFill>
                  <a:srgbClr val="5C0000"/>
                </a:solidFill>
                <a:latin typeface="Arial" panose="020B0604020202020204" pitchFamily="34" charset="0"/>
                <a:cs typeface="Arial" panose="020B0604020202020204" pitchFamily="34" charset="0"/>
              </a:rPr>
              <a:t>3</a:t>
            </a:r>
            <a:r>
              <a:rPr lang="en-US" sz="4000" dirty="0">
                <a:solidFill>
                  <a:srgbClr val="5C0000"/>
                </a:solidFill>
                <a:latin typeface="Arial" panose="020B0604020202020204" pitchFamily="34" charset="0"/>
                <a:cs typeface="Arial" panose="020B0604020202020204" pitchFamily="34" charset="0"/>
              </a:rPr>
              <a:t>, Michael Ellis</a:t>
            </a:r>
            <a:r>
              <a:rPr lang="en-US" sz="4000" baseline="30000" dirty="0">
                <a:solidFill>
                  <a:srgbClr val="5C0000"/>
                </a:solidFill>
                <a:latin typeface="Arial" panose="020B0604020202020204" pitchFamily="34" charset="0"/>
                <a:cs typeface="Arial" panose="020B0604020202020204" pitchFamily="34" charset="0"/>
              </a:rPr>
              <a:t>4</a:t>
            </a:r>
            <a:r>
              <a:rPr lang="en-US" sz="4000" dirty="0">
                <a:solidFill>
                  <a:srgbClr val="5C0000"/>
                </a:solidFill>
                <a:latin typeface="Arial" panose="020B0604020202020204" pitchFamily="34" charset="0"/>
                <a:cs typeface="Arial" panose="020B0604020202020204" pitchFamily="34" charset="0"/>
              </a:rPr>
              <a:t>, Cheryl Pullium</a:t>
            </a:r>
            <a:r>
              <a:rPr lang="en-US" sz="4000" baseline="30000" dirty="0">
                <a:solidFill>
                  <a:srgbClr val="5C0000"/>
                </a:solidFill>
                <a:latin typeface="Arial" panose="020B0604020202020204" pitchFamily="34" charset="0"/>
                <a:cs typeface="Arial" panose="020B0604020202020204" pitchFamily="34" charset="0"/>
              </a:rPr>
              <a:t>5</a:t>
            </a:r>
            <a:r>
              <a:rPr lang="en-US" sz="4000" dirty="0">
                <a:solidFill>
                  <a:srgbClr val="5C0000"/>
                </a:solidFill>
                <a:latin typeface="Arial" panose="020B0604020202020204" pitchFamily="34" charset="0"/>
                <a:cs typeface="Arial" panose="020B0604020202020204" pitchFamily="34" charset="0"/>
              </a:rPr>
              <a:t>, </a:t>
            </a:r>
            <a:r>
              <a:rPr lang="en-US" sz="4000" dirty="0" err="1">
                <a:solidFill>
                  <a:srgbClr val="5C0000"/>
                </a:solidFill>
                <a:latin typeface="Arial" panose="020B0604020202020204" pitchFamily="34" charset="0"/>
                <a:cs typeface="Arial" panose="020B0604020202020204" pitchFamily="34" charset="0"/>
              </a:rPr>
              <a:t>Chinelo</a:t>
            </a:r>
            <a:r>
              <a:rPr lang="en-US" sz="4000" dirty="0">
                <a:solidFill>
                  <a:srgbClr val="5C0000"/>
                </a:solidFill>
                <a:latin typeface="Arial" panose="020B0604020202020204" pitchFamily="34" charset="0"/>
                <a:cs typeface="Arial" panose="020B0604020202020204" pitchFamily="34" charset="0"/>
              </a:rPr>
              <a:t> Nsobundu</a:t>
            </a:r>
            <a:r>
              <a:rPr lang="en-US" sz="4000" baseline="30000" dirty="0">
                <a:solidFill>
                  <a:srgbClr val="5C0000"/>
                </a:solidFill>
                <a:latin typeface="Arial" panose="020B0604020202020204" pitchFamily="34" charset="0"/>
                <a:cs typeface="Arial" panose="020B0604020202020204" pitchFamily="34" charset="0"/>
              </a:rPr>
              <a:t>2</a:t>
            </a:r>
            <a:endParaRPr lang="en-US" sz="4000" dirty="0">
              <a:solidFill>
                <a:srgbClr val="5C0000"/>
              </a:solidFill>
              <a:latin typeface="Arial" panose="020B0604020202020204" pitchFamily="34" charset="0"/>
              <a:cs typeface="Arial" panose="020B0604020202020204" pitchFamily="34" charset="0"/>
            </a:endParaRPr>
          </a:p>
          <a:p>
            <a:pPr defTabSz="2191405">
              <a:defRPr/>
            </a:pPr>
            <a:endParaRPr lang="en-US" sz="4000" baseline="30000" dirty="0">
              <a:solidFill>
                <a:srgbClr val="5C0000"/>
              </a:solidFill>
              <a:latin typeface="Arial" panose="020B0604020202020204" pitchFamily="34" charset="0"/>
              <a:cs typeface="Arial" panose="020B0604020202020204" pitchFamily="34" charset="0"/>
            </a:endParaRPr>
          </a:p>
          <a:p>
            <a:pPr defTabSz="2191405">
              <a:defRPr/>
            </a:pPr>
            <a:r>
              <a:rPr lang="en-US" sz="4000" dirty="0">
                <a:solidFill>
                  <a:srgbClr val="5C0000"/>
                </a:solidFill>
                <a:latin typeface="Arial" panose="020B0604020202020204" pitchFamily="34" charset="0"/>
                <a:cs typeface="Arial" panose="020B0604020202020204" pitchFamily="34" charset="0"/>
              </a:rPr>
              <a:t>  </a:t>
            </a:r>
            <a:endParaRPr lang="en-US" sz="4000" b="0" spc="0" dirty="0">
              <a:solidFill>
                <a:srgbClr val="5C0000"/>
              </a:solidFill>
              <a:effectLst/>
              <a:latin typeface="Arial" panose="020B0604020202020204" pitchFamily="34" charset="0"/>
              <a:cs typeface="Arial" panose="020B0604020202020204" pitchFamily="34" charset="0"/>
            </a:endParaRPr>
          </a:p>
        </p:txBody>
      </p:sp>
      <p:sp>
        <p:nvSpPr>
          <p:cNvPr id="4" name="TextBox 3"/>
          <p:cNvSpPr txBox="1"/>
          <p:nvPr/>
        </p:nvSpPr>
        <p:spPr>
          <a:xfrm>
            <a:off x="411310" y="8979592"/>
            <a:ext cx="12426046" cy="3170099"/>
          </a:xfrm>
          <a:prstGeom prst="rect">
            <a:avLst/>
          </a:prstGeom>
          <a:noFill/>
        </p:spPr>
        <p:txBody>
          <a:bodyPr wrap="square" rtlCol="0" anchor="t" anchorCtr="0">
            <a:spAutoFit/>
          </a:bodyPr>
          <a:lstStyle/>
          <a:p>
            <a:pPr defTabSz="2191405">
              <a:defRPr/>
            </a:pPr>
            <a:r>
              <a:rPr lang="en-US" sz="4000" b="0" i="0" u="none" strike="noStrike" kern="1200" spc="0" baseline="30000" dirty="0">
                <a:solidFill>
                  <a:srgbClr val="5C0000"/>
                </a:solidFill>
                <a:effectLst/>
                <a:latin typeface="Arial" panose="020B0604020202020204" pitchFamily="34" charset="0"/>
                <a:cs typeface="Arial" panose="020B0604020202020204" pitchFamily="34" charset="0"/>
              </a:rPr>
              <a:t>1</a:t>
            </a:r>
            <a:r>
              <a:rPr lang="en-US" sz="4000" b="0" i="0" u="none" strike="noStrike" kern="1200" spc="0" baseline="0" dirty="0">
                <a:solidFill>
                  <a:srgbClr val="5C0000"/>
                </a:solidFill>
                <a:effectLst/>
                <a:latin typeface="Arial" panose="020B0604020202020204" pitchFamily="34" charset="0"/>
                <a:cs typeface="Arial" panose="020B0604020202020204" pitchFamily="34" charset="0"/>
              </a:rPr>
              <a:t>Texas A&amp;M </a:t>
            </a:r>
            <a:r>
              <a:rPr lang="en-US" sz="4000" dirty="0">
                <a:solidFill>
                  <a:srgbClr val="5C0000"/>
                </a:solidFill>
                <a:latin typeface="Arial" panose="020B0604020202020204" pitchFamily="34" charset="0"/>
                <a:cs typeface="Arial" panose="020B0604020202020204" pitchFamily="34" charset="0"/>
              </a:rPr>
              <a:t>Rangel College of Pharmacy</a:t>
            </a:r>
            <a:endParaRPr lang="en-US" sz="4000" b="0" i="1" u="none" strike="noStrike" kern="1200" spc="0" dirty="0">
              <a:solidFill>
                <a:srgbClr val="5C0000"/>
              </a:solidFill>
              <a:effectLst/>
              <a:latin typeface="Arial" panose="020B0604020202020204" pitchFamily="34" charset="0"/>
              <a:cs typeface="Arial" panose="020B0604020202020204" pitchFamily="34" charset="0"/>
            </a:endParaRPr>
          </a:p>
          <a:p>
            <a:pPr defTabSz="2191405">
              <a:defRPr/>
            </a:pPr>
            <a:r>
              <a:rPr lang="en-US" sz="4000" b="0" i="0" u="none" strike="noStrike" kern="1200" spc="0" baseline="30000" dirty="0">
                <a:solidFill>
                  <a:srgbClr val="5C0000"/>
                </a:solidFill>
                <a:effectLst/>
                <a:latin typeface="Arial" panose="020B0604020202020204" pitchFamily="34" charset="0"/>
                <a:cs typeface="Arial" panose="020B0604020202020204" pitchFamily="34" charset="0"/>
              </a:rPr>
              <a:t>2</a:t>
            </a:r>
            <a:r>
              <a:rPr lang="en-US" sz="4000" dirty="0">
                <a:solidFill>
                  <a:srgbClr val="5C0000"/>
                </a:solidFill>
                <a:latin typeface="Arial" panose="020B0604020202020204" pitchFamily="34" charset="0"/>
                <a:cs typeface="Arial" panose="020B0604020202020204" pitchFamily="34" charset="0"/>
              </a:rPr>
              <a:t>Texas A&amp;M Irma School of Public Health</a:t>
            </a:r>
          </a:p>
          <a:p>
            <a:pPr defTabSz="2191405">
              <a:defRPr/>
            </a:pPr>
            <a:r>
              <a:rPr lang="en-US" sz="4000" baseline="30000" dirty="0">
                <a:solidFill>
                  <a:srgbClr val="5C0000"/>
                </a:solidFill>
                <a:latin typeface="Arial" panose="020B0604020202020204" pitchFamily="34" charset="0"/>
                <a:cs typeface="Arial" panose="020B0604020202020204" pitchFamily="34" charset="0"/>
              </a:rPr>
              <a:t>3</a:t>
            </a:r>
            <a:r>
              <a:rPr lang="en-US" sz="4000" dirty="0">
                <a:solidFill>
                  <a:srgbClr val="5C0000"/>
                </a:solidFill>
                <a:latin typeface="Arial" panose="020B0604020202020204" pitchFamily="34" charset="0"/>
                <a:cs typeface="Arial" panose="020B0604020202020204" pitchFamily="34" charset="0"/>
              </a:rPr>
              <a:t>Texas A&amp;M College of Medicine</a:t>
            </a:r>
          </a:p>
          <a:p>
            <a:pPr defTabSz="2191405">
              <a:defRPr/>
            </a:pPr>
            <a:r>
              <a:rPr lang="en-US" sz="4000" baseline="30000" dirty="0">
                <a:solidFill>
                  <a:srgbClr val="5C0000"/>
                </a:solidFill>
                <a:latin typeface="Arial" panose="020B0604020202020204" pitchFamily="34" charset="0"/>
                <a:cs typeface="Arial" panose="020B0604020202020204" pitchFamily="34" charset="0"/>
              </a:rPr>
              <a:t>4</a:t>
            </a:r>
            <a:r>
              <a:rPr lang="en-US" sz="4000" dirty="0">
                <a:solidFill>
                  <a:srgbClr val="5C0000"/>
                </a:solidFill>
                <a:latin typeface="Arial" panose="020B0604020202020204" pitchFamily="34" charset="0"/>
                <a:cs typeface="Arial" panose="020B0604020202020204" pitchFamily="34" charset="0"/>
              </a:rPr>
              <a:t>Texas A&amp;M College of Dentistry </a:t>
            </a:r>
          </a:p>
          <a:p>
            <a:pPr defTabSz="2191405">
              <a:defRPr/>
            </a:pPr>
            <a:r>
              <a:rPr lang="en-US" sz="4000" baseline="30000" dirty="0">
                <a:solidFill>
                  <a:srgbClr val="5C0000"/>
                </a:solidFill>
                <a:latin typeface="Arial" panose="020B0604020202020204" pitchFamily="34" charset="0"/>
                <a:cs typeface="Arial" panose="020B0604020202020204" pitchFamily="34" charset="0"/>
              </a:rPr>
              <a:t>5</a:t>
            </a:r>
            <a:r>
              <a:rPr lang="en-US" sz="4000" dirty="0">
                <a:solidFill>
                  <a:srgbClr val="5C0000"/>
                </a:solidFill>
                <a:latin typeface="Arial" panose="020B0604020202020204" pitchFamily="34" charset="0"/>
                <a:cs typeface="Arial" panose="020B0604020202020204" pitchFamily="34" charset="0"/>
              </a:rPr>
              <a:t>Texas A&amp;M College of Nursing</a:t>
            </a:r>
          </a:p>
        </p:txBody>
      </p:sp>
      <p:sp>
        <p:nvSpPr>
          <p:cNvPr id="6" name="TextBox 5"/>
          <p:cNvSpPr txBox="1"/>
          <p:nvPr/>
        </p:nvSpPr>
        <p:spPr>
          <a:xfrm>
            <a:off x="0" y="17393144"/>
            <a:ext cx="15977938" cy="19005203"/>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5000" b="1" u="sng" dirty="0">
                <a:solidFill>
                  <a:srgbClr val="5C0000"/>
                </a:solidFill>
                <a:latin typeface="Arial "/>
              </a:rPr>
              <a:t>BACKGROUND</a:t>
            </a:r>
          </a:p>
          <a:p>
            <a:pPr marL="342900" indent="-342900">
              <a:buFont typeface="Arial" panose="020B0604020202020204" pitchFamily="34" charset="0"/>
              <a:buChar char="•"/>
            </a:pPr>
            <a:r>
              <a:rPr lang="en-US" sz="4400" dirty="0">
                <a:solidFill>
                  <a:srgbClr val="5C0000"/>
                </a:solidFill>
              </a:rPr>
              <a:t>Texas A&amp;M Opioid Task Force (OTF) formed in response to declaration of the US Opioid Epidemic as a National Public health Crisis.</a:t>
            </a:r>
          </a:p>
          <a:p>
            <a:pPr marL="342900" indent="-342900">
              <a:buFont typeface="Arial" panose="020B0604020202020204" pitchFamily="34" charset="0"/>
              <a:buChar char="•"/>
            </a:pPr>
            <a:r>
              <a:rPr lang="en-US" sz="4400" dirty="0">
                <a:solidFill>
                  <a:srgbClr val="5C0000"/>
                </a:solidFill>
              </a:rPr>
              <a:t>Established as an Interprofessional consortium with representatives from all 5 Texas A&amp;M Health components.</a:t>
            </a:r>
          </a:p>
          <a:p>
            <a:pPr marL="342900" indent="-342900">
              <a:buFont typeface="Arial" panose="020B0604020202020204" pitchFamily="34" charset="0"/>
              <a:buChar char="•"/>
            </a:pPr>
            <a:r>
              <a:rPr lang="en-US" sz="4400" dirty="0">
                <a:solidFill>
                  <a:srgbClr val="5C0000"/>
                </a:solidFill>
              </a:rPr>
              <a:t>Goal of OTF: reduce the burden from the current opioid epidemic through collaborative action across the health sciences and diminish escalating negative impacts. </a:t>
            </a:r>
          </a:p>
          <a:p>
            <a:pPr marL="342900" indent="-342900">
              <a:buFont typeface="Arial" panose="020B0604020202020204" pitchFamily="34" charset="0"/>
              <a:buChar char="•"/>
            </a:pPr>
            <a:r>
              <a:rPr lang="en-US" sz="4400" dirty="0">
                <a:solidFill>
                  <a:srgbClr val="5C0000"/>
                </a:solidFill>
              </a:rPr>
              <a:t>Address the 5 strategies articulated by the US Health and Human Services Administration which INCLUDES wider access and distribution of Naloxone Rescue Kits in order to decrease fatal opioid overdose rates.</a:t>
            </a:r>
          </a:p>
          <a:p>
            <a:pPr marL="342900" indent="-342900">
              <a:buFont typeface="Arial" panose="020B0604020202020204" pitchFamily="34" charset="0"/>
              <a:buChar char="•"/>
            </a:pPr>
            <a:r>
              <a:rPr lang="en-US" sz="4400" dirty="0">
                <a:solidFill>
                  <a:srgbClr val="5C0000"/>
                </a:solidFill>
              </a:rPr>
              <a:t>Received support in the form of 1.8 million dollars of naloxone from the Texas Targeted Opioid Response Grant. Developed education program in conjunction UT HSC components to provide training to accompany naloxone rescue kits.</a:t>
            </a:r>
          </a:p>
          <a:p>
            <a:pPr marL="342900" indent="-342900">
              <a:buFont typeface="Arial" panose="020B0604020202020204" pitchFamily="34" charset="0"/>
              <a:buChar char="•"/>
            </a:pPr>
            <a:r>
              <a:rPr lang="en-US" sz="4400" dirty="0">
                <a:solidFill>
                  <a:srgbClr val="5C0000"/>
                </a:solidFill>
              </a:rPr>
              <a:t>The Student Opioid Task Force Ambassador program established to engage HSC students directly in interventions associated with the US Opioid Epidemic.</a:t>
            </a:r>
          </a:p>
          <a:p>
            <a:pPr marL="342900" indent="-342900">
              <a:buFont typeface="Arial" panose="020B0604020202020204" pitchFamily="34" charset="0"/>
              <a:buChar char="•"/>
            </a:pPr>
            <a:r>
              <a:rPr lang="en-US" sz="4400" dirty="0">
                <a:solidFill>
                  <a:srgbClr val="5C0000"/>
                </a:solidFill>
              </a:rPr>
              <a:t>Student OTF Ambassador work force provides OTF the capability to conduct three times as many naloxone rescue trainings.  Students complete training program to lead naloxone rescue presentations with minimal faculty oversight.</a:t>
            </a:r>
          </a:p>
          <a:p>
            <a:pPr marL="342900" indent="-342900">
              <a:buFont typeface="Arial" panose="020B0604020202020204" pitchFamily="34" charset="0"/>
              <a:buChar char="•"/>
            </a:pPr>
            <a:r>
              <a:rPr lang="en-US" sz="4400" dirty="0">
                <a:solidFill>
                  <a:srgbClr val="5C0000"/>
                </a:solidFill>
              </a:rPr>
              <a:t>Per IRB protocol students are pre-tested and post-tested on their knowledge, attitudes, and self-efficacy regarding the Opioid Epidemic and naloxone rescue procedure. </a:t>
            </a:r>
            <a:endParaRPr lang="en-US" sz="4400" dirty="0"/>
          </a:p>
          <a:p>
            <a:pPr marL="914400" indent="-457200">
              <a:buFont typeface="Arial" panose="020B0604020202020204" pitchFamily="34" charset="0"/>
              <a:buChar char="•"/>
            </a:pPr>
            <a:endParaRPr lang="en-US" sz="3500" dirty="0"/>
          </a:p>
        </p:txBody>
      </p:sp>
      <p:pic>
        <p:nvPicPr>
          <p:cNvPr id="11" name="Picture 10">
            <a:extLst>
              <a:ext uri="{FF2B5EF4-FFF2-40B4-BE49-F238E27FC236}">
                <a16:creationId xmlns:a16="http://schemas.microsoft.com/office/drawing/2014/main" id="{61845640-0F04-4E72-921D-6C7F10BF5AF6}"/>
              </a:ext>
            </a:extLst>
          </p:cNvPr>
          <p:cNvPicPr>
            <a:picLocks noChangeAspect="1"/>
          </p:cNvPicPr>
          <p:nvPr/>
        </p:nvPicPr>
        <p:blipFill>
          <a:blip r:embed="rId3"/>
          <a:stretch>
            <a:fillRect/>
          </a:stretch>
        </p:blipFill>
        <p:spPr>
          <a:xfrm>
            <a:off x="865223" y="13053364"/>
            <a:ext cx="6947083" cy="3954724"/>
          </a:xfrm>
          <a:prstGeom prst="rect">
            <a:avLst/>
          </a:prstGeom>
        </p:spPr>
      </p:pic>
      <p:pic>
        <p:nvPicPr>
          <p:cNvPr id="12" name="Picture 11">
            <a:extLst>
              <a:ext uri="{FF2B5EF4-FFF2-40B4-BE49-F238E27FC236}">
                <a16:creationId xmlns:a16="http://schemas.microsoft.com/office/drawing/2014/main" id="{74625FEC-2468-4265-9F5A-373C79257A86}"/>
              </a:ext>
            </a:extLst>
          </p:cNvPr>
          <p:cNvPicPr>
            <a:picLocks noChangeAspect="1"/>
          </p:cNvPicPr>
          <p:nvPr/>
        </p:nvPicPr>
        <p:blipFill>
          <a:blip r:embed="rId4"/>
          <a:stretch>
            <a:fillRect/>
          </a:stretch>
        </p:blipFill>
        <p:spPr>
          <a:xfrm>
            <a:off x="36766934" y="231501"/>
            <a:ext cx="13835654" cy="10376741"/>
          </a:xfrm>
          <a:prstGeom prst="rect">
            <a:avLst/>
          </a:prstGeom>
        </p:spPr>
      </p:pic>
      <p:pic>
        <p:nvPicPr>
          <p:cNvPr id="14" name="Picture 13" descr="Text, letter&#10;&#10;Description automatically generated">
            <a:extLst>
              <a:ext uri="{FF2B5EF4-FFF2-40B4-BE49-F238E27FC236}">
                <a16:creationId xmlns:a16="http://schemas.microsoft.com/office/drawing/2014/main" id="{00037F92-7520-48E7-B74C-F7304BCBA6F0}"/>
              </a:ext>
            </a:extLst>
          </p:cNvPr>
          <p:cNvPicPr>
            <a:picLocks noChangeAspect="1"/>
          </p:cNvPicPr>
          <p:nvPr/>
        </p:nvPicPr>
        <p:blipFill rotWithShape="1">
          <a:blip r:embed="rId5"/>
          <a:srcRect l="12130" r="14793"/>
          <a:stretch/>
        </p:blipFill>
        <p:spPr>
          <a:xfrm rot="5400000">
            <a:off x="9337040" y="11329719"/>
            <a:ext cx="5604624" cy="5752114"/>
          </a:xfrm>
          <a:prstGeom prst="rect">
            <a:avLst/>
          </a:prstGeom>
        </p:spPr>
      </p:pic>
      <p:sp>
        <p:nvSpPr>
          <p:cNvPr id="18" name="TextBox 17">
            <a:extLst>
              <a:ext uri="{FF2B5EF4-FFF2-40B4-BE49-F238E27FC236}">
                <a16:creationId xmlns:a16="http://schemas.microsoft.com/office/drawing/2014/main" id="{6F707934-249F-4A90-8873-832A0799C7DD}"/>
              </a:ext>
            </a:extLst>
          </p:cNvPr>
          <p:cNvSpPr txBox="1"/>
          <p:nvPr/>
        </p:nvSpPr>
        <p:spPr>
          <a:xfrm>
            <a:off x="38229604" y="10546396"/>
            <a:ext cx="10837262" cy="2123658"/>
          </a:xfrm>
          <a:prstGeom prst="rect">
            <a:avLst/>
          </a:prstGeom>
          <a:noFill/>
        </p:spPr>
        <p:txBody>
          <a:bodyPr wrap="none" rtlCol="0">
            <a:spAutoFit/>
          </a:bodyPr>
          <a:lstStyle/>
          <a:p>
            <a:pPr algn="ctr"/>
            <a:r>
              <a:rPr lang="en-US" sz="6600" b="1" dirty="0">
                <a:solidFill>
                  <a:srgbClr val="800000"/>
                </a:solidFill>
              </a:rPr>
              <a:t>OTF Student Ambassador </a:t>
            </a:r>
          </a:p>
          <a:p>
            <a:pPr algn="ctr"/>
            <a:r>
              <a:rPr lang="en-US" sz="6600" b="1" dirty="0">
                <a:solidFill>
                  <a:srgbClr val="800000"/>
                </a:solidFill>
              </a:rPr>
              <a:t>Key Accomplishments</a:t>
            </a:r>
          </a:p>
        </p:txBody>
      </p:sp>
      <p:graphicFrame>
        <p:nvGraphicFramePr>
          <p:cNvPr id="29" name="Chart 28">
            <a:extLst>
              <a:ext uri="{FF2B5EF4-FFF2-40B4-BE49-F238E27FC236}">
                <a16:creationId xmlns:a16="http://schemas.microsoft.com/office/drawing/2014/main" id="{0C2EB52D-0343-437C-8E38-FD87065DEDCD}"/>
              </a:ext>
            </a:extLst>
          </p:cNvPr>
          <p:cNvGraphicFramePr/>
          <p:nvPr>
            <p:extLst>
              <p:ext uri="{D42A27DB-BD31-4B8C-83A1-F6EECF244321}">
                <p14:modId xmlns:p14="http://schemas.microsoft.com/office/powerpoint/2010/main" val="1017020193"/>
              </p:ext>
            </p:extLst>
          </p:nvPr>
        </p:nvGraphicFramePr>
        <p:xfrm>
          <a:off x="16133197" y="452134"/>
          <a:ext cx="19641334" cy="14178266"/>
        </p:xfrm>
        <a:graphic>
          <a:graphicData uri="http://schemas.openxmlformats.org/drawingml/2006/chart">
            <c:chart xmlns:c="http://schemas.openxmlformats.org/drawingml/2006/chart" xmlns:r="http://schemas.openxmlformats.org/officeDocument/2006/relationships" r:id="rId6"/>
          </a:graphicData>
        </a:graphic>
      </p:graphicFrame>
      <p:sp>
        <p:nvSpPr>
          <p:cNvPr id="32" name="TextBox 31">
            <a:extLst>
              <a:ext uri="{FF2B5EF4-FFF2-40B4-BE49-F238E27FC236}">
                <a16:creationId xmlns:a16="http://schemas.microsoft.com/office/drawing/2014/main" id="{F486DC8E-A9D3-44A3-92DE-E91341EB37D5}"/>
              </a:ext>
            </a:extLst>
          </p:cNvPr>
          <p:cNvSpPr txBox="1"/>
          <p:nvPr/>
        </p:nvSpPr>
        <p:spPr>
          <a:xfrm>
            <a:off x="16852230" y="13323758"/>
            <a:ext cx="19870626" cy="2554545"/>
          </a:xfrm>
          <a:prstGeom prst="rect">
            <a:avLst/>
          </a:prstGeom>
          <a:noFill/>
        </p:spPr>
        <p:txBody>
          <a:bodyPr wrap="square" rtlCol="0">
            <a:spAutoFit/>
          </a:bodyPr>
          <a:lstStyle/>
          <a:p>
            <a:r>
              <a:rPr lang="en-US" sz="4000" dirty="0">
                <a:solidFill>
                  <a:schemeClr val="bg1"/>
                </a:solidFill>
              </a:rPr>
              <a:t>*Knowledge-based questions on Pre-Test &amp; Post-Test are designed to assess general knowledge of opioid characteristics &amp; pharmacology, opioid overdose signs and symptoms,  naloxone pharmacology and naloxone administration, and Texas law regarding naloxone. </a:t>
            </a:r>
          </a:p>
        </p:txBody>
      </p:sp>
      <p:pic>
        <p:nvPicPr>
          <p:cNvPr id="34" name="Picture 33" descr="A group of people around each other&#10;&#10;Description automatically generated">
            <a:extLst>
              <a:ext uri="{FF2B5EF4-FFF2-40B4-BE49-F238E27FC236}">
                <a16:creationId xmlns:a16="http://schemas.microsoft.com/office/drawing/2014/main" id="{7C27112D-3D68-444E-9602-CB0222DD41AB}"/>
              </a:ext>
            </a:extLst>
          </p:cNvPr>
          <p:cNvPicPr>
            <a:picLocks noChangeAspect="1"/>
          </p:cNvPicPr>
          <p:nvPr/>
        </p:nvPicPr>
        <p:blipFill rotWithShape="1">
          <a:blip r:embed="rId7"/>
          <a:srcRect t="17806"/>
          <a:stretch/>
        </p:blipFill>
        <p:spPr>
          <a:xfrm>
            <a:off x="37046751" y="27856974"/>
            <a:ext cx="13812243" cy="8455230"/>
          </a:xfrm>
          <a:prstGeom prst="rect">
            <a:avLst/>
          </a:prstGeom>
        </p:spPr>
      </p:pic>
      <p:sp>
        <p:nvSpPr>
          <p:cNvPr id="36" name="TextBox 35">
            <a:extLst>
              <a:ext uri="{FF2B5EF4-FFF2-40B4-BE49-F238E27FC236}">
                <a16:creationId xmlns:a16="http://schemas.microsoft.com/office/drawing/2014/main" id="{404F1638-9E4F-4ABC-80B9-EBB72D64D0D9}"/>
              </a:ext>
            </a:extLst>
          </p:cNvPr>
          <p:cNvSpPr txBox="1"/>
          <p:nvPr/>
        </p:nvSpPr>
        <p:spPr>
          <a:xfrm>
            <a:off x="16746910" y="16015273"/>
            <a:ext cx="15756301" cy="2554545"/>
          </a:xfrm>
          <a:prstGeom prst="rect">
            <a:avLst/>
          </a:prstGeom>
          <a:noFill/>
        </p:spPr>
        <p:txBody>
          <a:bodyPr wrap="none" rtlCol="0">
            <a:spAutoFit/>
          </a:bodyPr>
          <a:lstStyle/>
          <a:p>
            <a:r>
              <a:rPr lang="en-US" sz="4000" dirty="0">
                <a:solidFill>
                  <a:schemeClr val="bg1"/>
                </a:solidFill>
              </a:rPr>
              <a:t>**Attitude questions on Pre-Test &amp; Post-Test are designed to assess </a:t>
            </a:r>
          </a:p>
          <a:p>
            <a:r>
              <a:rPr lang="en-US" sz="4000" dirty="0">
                <a:solidFill>
                  <a:schemeClr val="bg1"/>
                </a:solidFill>
              </a:rPr>
              <a:t>Attitudes regarding harm reduction principles such as the use of </a:t>
            </a:r>
          </a:p>
          <a:p>
            <a:r>
              <a:rPr lang="en-US" sz="4000" dirty="0">
                <a:solidFill>
                  <a:schemeClr val="bg1"/>
                </a:solidFill>
              </a:rPr>
              <a:t>Naloxone to reverse and overdose, syringe exchange programs, </a:t>
            </a:r>
          </a:p>
          <a:p>
            <a:r>
              <a:rPr lang="en-US" sz="4000" dirty="0">
                <a:solidFill>
                  <a:schemeClr val="bg1"/>
                </a:solidFill>
              </a:rPr>
              <a:t>Safe-use programs, and medication-assisted treatment.  </a:t>
            </a:r>
          </a:p>
        </p:txBody>
      </p:sp>
      <p:sp>
        <p:nvSpPr>
          <p:cNvPr id="37" name="TextBox 36">
            <a:extLst>
              <a:ext uri="{FF2B5EF4-FFF2-40B4-BE49-F238E27FC236}">
                <a16:creationId xmlns:a16="http://schemas.microsoft.com/office/drawing/2014/main" id="{7BA2EABB-8817-4DF2-B4B0-7FC6A4AD5CA7}"/>
              </a:ext>
            </a:extLst>
          </p:cNvPr>
          <p:cNvSpPr txBox="1"/>
          <p:nvPr/>
        </p:nvSpPr>
        <p:spPr>
          <a:xfrm>
            <a:off x="16991501" y="18758706"/>
            <a:ext cx="19222745" cy="1938992"/>
          </a:xfrm>
          <a:prstGeom prst="rect">
            <a:avLst/>
          </a:prstGeom>
          <a:noFill/>
        </p:spPr>
        <p:txBody>
          <a:bodyPr wrap="square" rtlCol="0">
            <a:spAutoFit/>
          </a:bodyPr>
          <a:lstStyle/>
          <a:p>
            <a:r>
              <a:rPr lang="en-US" sz="4000" dirty="0">
                <a:solidFill>
                  <a:schemeClr val="bg1"/>
                </a:solidFill>
              </a:rPr>
              <a:t>***Self-efficacy questions on Pre-Test &amp; Post-Test are designed to </a:t>
            </a:r>
          </a:p>
          <a:p>
            <a:r>
              <a:rPr lang="en-US" sz="4000" dirty="0">
                <a:solidFill>
                  <a:schemeClr val="bg1"/>
                </a:solidFill>
              </a:rPr>
              <a:t>Assess the respondent’s confidence in performing the Texas A&amp;M </a:t>
            </a:r>
          </a:p>
          <a:p>
            <a:r>
              <a:rPr lang="en-US" sz="4000" dirty="0">
                <a:solidFill>
                  <a:schemeClr val="bg1"/>
                </a:solidFill>
              </a:rPr>
              <a:t>Opioid Overdose Action Plan to enact an opioid overdose reversal in the field.</a:t>
            </a:r>
          </a:p>
        </p:txBody>
      </p:sp>
      <p:graphicFrame>
        <p:nvGraphicFramePr>
          <p:cNvPr id="47" name="Chart 46">
            <a:extLst>
              <a:ext uri="{FF2B5EF4-FFF2-40B4-BE49-F238E27FC236}">
                <a16:creationId xmlns:a16="http://schemas.microsoft.com/office/drawing/2014/main" id="{7F1F9CAE-70C0-47D2-835F-7C2F55A1EDCE}"/>
              </a:ext>
            </a:extLst>
          </p:cNvPr>
          <p:cNvGraphicFramePr/>
          <p:nvPr>
            <p:extLst>
              <p:ext uri="{D42A27DB-BD31-4B8C-83A1-F6EECF244321}">
                <p14:modId xmlns:p14="http://schemas.microsoft.com/office/powerpoint/2010/main" val="2813106200"/>
              </p:ext>
            </p:extLst>
          </p:nvPr>
        </p:nvGraphicFramePr>
        <p:xfrm>
          <a:off x="15835710" y="21540976"/>
          <a:ext cx="20236308" cy="8956069"/>
        </p:xfrm>
        <a:graphic>
          <a:graphicData uri="http://schemas.openxmlformats.org/drawingml/2006/chart">
            <c:chart xmlns:c="http://schemas.openxmlformats.org/drawingml/2006/chart" xmlns:r="http://schemas.openxmlformats.org/officeDocument/2006/relationships" r:id="rId8"/>
          </a:graphicData>
        </a:graphic>
      </p:graphicFrame>
      <p:sp>
        <p:nvSpPr>
          <p:cNvPr id="48" name="TextBox 1">
            <a:extLst>
              <a:ext uri="{FF2B5EF4-FFF2-40B4-BE49-F238E27FC236}">
                <a16:creationId xmlns:a16="http://schemas.microsoft.com/office/drawing/2014/main" id="{7B5B2C8C-55A2-4DC1-AA60-C72B9E5DBC3A}"/>
              </a:ext>
            </a:extLst>
          </p:cNvPr>
          <p:cNvSpPr txBox="1"/>
          <p:nvPr/>
        </p:nvSpPr>
        <p:spPr>
          <a:xfrm>
            <a:off x="32196504" y="28167600"/>
            <a:ext cx="914400"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4000" b="1" dirty="0"/>
              <a:t>75% increase</a:t>
            </a:r>
          </a:p>
        </p:txBody>
      </p:sp>
      <p:sp>
        <p:nvSpPr>
          <p:cNvPr id="50" name="TextBox 1">
            <a:extLst>
              <a:ext uri="{FF2B5EF4-FFF2-40B4-BE49-F238E27FC236}">
                <a16:creationId xmlns:a16="http://schemas.microsoft.com/office/drawing/2014/main" id="{A63BDED0-E97B-4D60-A19F-58951DA8837A}"/>
              </a:ext>
            </a:extLst>
          </p:cNvPr>
          <p:cNvSpPr txBox="1"/>
          <p:nvPr/>
        </p:nvSpPr>
        <p:spPr>
          <a:xfrm>
            <a:off x="32124313" y="26046530"/>
            <a:ext cx="914400" cy="9144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4000" b="1" dirty="0"/>
              <a:t>80% increase</a:t>
            </a:r>
          </a:p>
        </p:txBody>
      </p:sp>
      <p:sp>
        <p:nvSpPr>
          <p:cNvPr id="51" name="TextBox 50">
            <a:extLst>
              <a:ext uri="{FF2B5EF4-FFF2-40B4-BE49-F238E27FC236}">
                <a16:creationId xmlns:a16="http://schemas.microsoft.com/office/drawing/2014/main" id="{A7C14E78-EE4E-4AFC-A0F7-E533676946AC}"/>
              </a:ext>
            </a:extLst>
          </p:cNvPr>
          <p:cNvSpPr txBox="1"/>
          <p:nvPr/>
        </p:nvSpPr>
        <p:spPr>
          <a:xfrm>
            <a:off x="16746910" y="30805521"/>
            <a:ext cx="19440515" cy="1323439"/>
          </a:xfrm>
          <a:prstGeom prst="rect">
            <a:avLst/>
          </a:prstGeom>
          <a:noFill/>
        </p:spPr>
        <p:txBody>
          <a:bodyPr wrap="none" rtlCol="0">
            <a:spAutoFit/>
          </a:bodyPr>
          <a:lstStyle/>
          <a:p>
            <a:r>
              <a:rPr lang="en-US" sz="4000" dirty="0">
                <a:solidFill>
                  <a:schemeClr val="bg1"/>
                </a:solidFill>
              </a:rPr>
              <a:t>*A series of questions were administered to determine the desire to continue to work </a:t>
            </a:r>
          </a:p>
          <a:p>
            <a:r>
              <a:rPr lang="en-US" sz="4000" dirty="0">
                <a:solidFill>
                  <a:schemeClr val="bg1"/>
                </a:solidFill>
              </a:rPr>
              <a:t>Both as a student and professionally in a collaborative, inter-disciplinary environment </a:t>
            </a:r>
          </a:p>
        </p:txBody>
      </p:sp>
      <p:sp>
        <p:nvSpPr>
          <p:cNvPr id="53" name="TextBox 52">
            <a:extLst>
              <a:ext uri="{FF2B5EF4-FFF2-40B4-BE49-F238E27FC236}">
                <a16:creationId xmlns:a16="http://schemas.microsoft.com/office/drawing/2014/main" id="{04BCE20E-866F-4209-8B27-7D162BE64C9F}"/>
              </a:ext>
            </a:extLst>
          </p:cNvPr>
          <p:cNvSpPr txBox="1"/>
          <p:nvPr/>
        </p:nvSpPr>
        <p:spPr>
          <a:xfrm>
            <a:off x="16837264" y="32879125"/>
            <a:ext cx="19486745" cy="1938992"/>
          </a:xfrm>
          <a:prstGeom prst="rect">
            <a:avLst/>
          </a:prstGeom>
          <a:noFill/>
        </p:spPr>
        <p:txBody>
          <a:bodyPr wrap="none" rtlCol="0">
            <a:spAutoFit/>
          </a:bodyPr>
          <a:lstStyle/>
          <a:p>
            <a:r>
              <a:rPr lang="en-US" sz="4000" dirty="0">
                <a:solidFill>
                  <a:schemeClr val="bg1"/>
                </a:solidFill>
              </a:rPr>
              <a:t>** Questions administered were specifically designed to evaluate the understanding</a:t>
            </a:r>
          </a:p>
          <a:p>
            <a:r>
              <a:rPr lang="en-US" sz="4000" dirty="0">
                <a:solidFill>
                  <a:schemeClr val="bg1"/>
                </a:solidFill>
              </a:rPr>
              <a:t>Of the various health science professions of other roles on the health care team. This</a:t>
            </a:r>
          </a:p>
          <a:p>
            <a:r>
              <a:rPr lang="en-US" sz="4000" dirty="0">
                <a:solidFill>
                  <a:schemeClr val="bg1"/>
                </a:solidFill>
              </a:rPr>
              <a:t>Series of questions included policy and public health understanding.</a:t>
            </a:r>
          </a:p>
        </p:txBody>
      </p:sp>
      <p:sp>
        <p:nvSpPr>
          <p:cNvPr id="54" name="TextBox 53">
            <a:extLst>
              <a:ext uri="{FF2B5EF4-FFF2-40B4-BE49-F238E27FC236}">
                <a16:creationId xmlns:a16="http://schemas.microsoft.com/office/drawing/2014/main" id="{019996FC-7E5A-4C02-8DB5-FA05E1940C79}"/>
              </a:ext>
            </a:extLst>
          </p:cNvPr>
          <p:cNvSpPr txBox="1"/>
          <p:nvPr/>
        </p:nvSpPr>
        <p:spPr>
          <a:xfrm flipH="1">
            <a:off x="36998906" y="12567003"/>
            <a:ext cx="13812243" cy="15050274"/>
          </a:xfrm>
          <a:prstGeom prst="rect">
            <a:avLst/>
          </a:prstGeom>
          <a:noFill/>
          <a:ln>
            <a:solidFill>
              <a:schemeClr val="tx1"/>
            </a:solidFill>
          </a:ln>
        </p:spPr>
        <p:txBody>
          <a:bodyPr wrap="square" rtlCol="0">
            <a:spAutoFit/>
          </a:bodyPr>
          <a:lstStyle/>
          <a:p>
            <a:pPr marL="685800" indent="-685800">
              <a:buFont typeface="Arial" panose="020B0604020202020204" pitchFamily="34" charset="0"/>
              <a:buChar char="•"/>
            </a:pPr>
            <a:r>
              <a:rPr lang="en-US" sz="5400" b="1" i="1" dirty="0"/>
              <a:t>10 documented Opioid Overdose Reversals/lives saved</a:t>
            </a:r>
          </a:p>
          <a:p>
            <a:pPr marL="685800" indent="-685800">
              <a:buFont typeface="Arial" panose="020B0604020202020204" pitchFamily="34" charset="0"/>
              <a:buChar char="•"/>
            </a:pPr>
            <a:r>
              <a:rPr lang="en-US" sz="5400" b="1" i="1" dirty="0"/>
              <a:t>447 OTF Student Ambassadors trained</a:t>
            </a:r>
          </a:p>
          <a:p>
            <a:pPr marL="685800" indent="-685800">
              <a:buFont typeface="Arial" panose="020B0604020202020204" pitchFamily="34" charset="0"/>
              <a:buChar char="•"/>
            </a:pPr>
            <a:r>
              <a:rPr lang="en-US" sz="5400" b="1" i="1" dirty="0"/>
              <a:t>More than 7500 Community Service Clinical hours accrued</a:t>
            </a:r>
          </a:p>
          <a:p>
            <a:pPr marL="685800" indent="-685800">
              <a:buFont typeface="Arial" panose="020B0604020202020204" pitchFamily="34" charset="0"/>
              <a:buChar char="•"/>
            </a:pPr>
            <a:r>
              <a:rPr lang="en-US" sz="5400" b="1" i="1" dirty="0"/>
              <a:t>18 Student-Led IPE Research Projects presented at national conferences with IPE teams</a:t>
            </a:r>
          </a:p>
          <a:p>
            <a:pPr marL="685800" indent="-685800">
              <a:buFont typeface="Arial" panose="020B0604020202020204" pitchFamily="34" charset="0"/>
              <a:buChar char="•"/>
            </a:pPr>
            <a:r>
              <a:rPr lang="en-US" sz="5400" b="1" i="1" dirty="0"/>
              <a:t>Naloxone rescue kits distributed to more than 6000 community members to include community coalitions, justice department, community college students/faculty, civic associations, school nurses, &amp; MHBH treatment centers.</a:t>
            </a:r>
          </a:p>
          <a:p>
            <a:pPr marL="685800" indent="-685800">
              <a:buFont typeface="Arial" panose="020B0604020202020204" pitchFamily="34" charset="0"/>
              <a:buChar char="•"/>
            </a:pPr>
            <a:r>
              <a:rPr lang="en-US" sz="5400" b="1" i="1" dirty="0"/>
              <a:t>4000 Law Enforcement Assets trained</a:t>
            </a:r>
          </a:p>
          <a:p>
            <a:pPr marL="685800" indent="-685800">
              <a:buFont typeface="Arial" panose="020B0604020202020204" pitchFamily="34" charset="0"/>
              <a:buChar char="•"/>
            </a:pPr>
            <a:r>
              <a:rPr lang="en-US" sz="5400" b="1" i="1" dirty="0"/>
              <a:t>Largest Mass Naloxone Training Event in the US held during Disaster Week!</a:t>
            </a:r>
          </a:p>
        </p:txBody>
      </p:sp>
    </p:spTree>
    <p:extLst>
      <p:ext uri="{BB962C8B-B14F-4D97-AF65-F5344CB8AC3E}">
        <p14:creationId xmlns:p14="http://schemas.microsoft.com/office/powerpoint/2010/main" val="38563439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10475</TotalTime>
  <Words>643</Words>
  <Application>Microsoft Office PowerPoint</Application>
  <PresentationFormat>Custom</PresentationFormat>
  <Paragraphs>56</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 </vt:lpstr>
      <vt:lpstr>Arial</vt:lpstr>
      <vt:lpstr>Calibri</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Pridgeon, Gay</dc:creator>
  <cp:lastModifiedBy>Quino Alonzo</cp:lastModifiedBy>
  <cp:revision>304</cp:revision>
  <dcterms:created xsi:type="dcterms:W3CDTF">2013-05-28T19:29:51Z</dcterms:created>
  <dcterms:modified xsi:type="dcterms:W3CDTF">2020-11-16T22:06:07Z</dcterms:modified>
</cp:coreProperties>
</file>